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6" r:id="rId5"/>
    <p:sldId id="259" r:id="rId6"/>
    <p:sldId id="260" r:id="rId7"/>
    <p:sldId id="261" r:id="rId8"/>
    <p:sldId id="267"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325" userDrawn="1">
          <p15:clr>
            <a:srgbClr val="A4A3A4"/>
          </p15:clr>
        </p15:guide>
        <p15:guide id="4" pos="7355" userDrawn="1">
          <p15:clr>
            <a:srgbClr val="A4A3A4"/>
          </p15:clr>
        </p15:guide>
        <p15:guide id="5" orient="horz" pos="2931" userDrawn="1">
          <p15:clr>
            <a:srgbClr val="A4A3A4"/>
          </p15:clr>
        </p15:guide>
        <p15:guide id="6" pos="2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E10600"/>
    <a:srgbClr val="00B050"/>
    <a:srgbClr val="00B0F0"/>
    <a:srgbClr val="0066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5" d="100"/>
          <a:sy n="85" d="100"/>
        </p:scale>
        <p:origin x="176" y="360"/>
      </p:cViewPr>
      <p:guideLst>
        <p:guide pos="3840"/>
        <p:guide pos="325"/>
        <p:guide pos="7355"/>
        <p:guide orient="horz" pos="2931"/>
        <p:guide pos="21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werkblad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werkblad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werkblad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werkblad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werkblad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werkblad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werkblad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werkblad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werkblad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werkblad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werkblad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werkblad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werkblad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werkblad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werkblad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werkblad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werkblad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werkblad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werkblad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werkblad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werkblad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werkblad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werkblad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werkblad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werkblad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werkbla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werkblad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werk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werkblad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werkblad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werkblad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25438376902819"/>
          <c:y val="9.7623984686649332E-2"/>
          <c:w val="0.50974561623097181"/>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5B3-4733-89D3-5D8D99115C47}"/>
              </c:ext>
            </c:extLst>
          </c:dPt>
          <c:dPt>
            <c:idx val="1"/>
            <c:invertIfNegative val="0"/>
            <c:bubble3D val="0"/>
            <c:spPr>
              <a:solidFill>
                <a:srgbClr val="E10600"/>
              </a:solidFill>
              <a:ln>
                <a:noFill/>
              </a:ln>
              <a:effectLst/>
            </c:spPr>
            <c:extLst>
              <c:ext xmlns:c16="http://schemas.microsoft.com/office/drawing/2014/chart" uri="{C3380CC4-5D6E-409C-BE32-E72D297353CC}">
                <c16:uniqueId val="{00000003-95B3-4733-89D3-5D8D99115C4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95B3-4733-89D3-5D8D99115C47}"/>
              </c:ext>
            </c:extLst>
          </c:dPt>
          <c:cat>
            <c:strRef>
              <c:f>Sheet1!$A$2:$A$4</c:f>
              <c:strCache>
                <c:ptCount val="3"/>
                <c:pt idx="0">
                  <c:v>Sadness</c:v>
                </c:pt>
                <c:pt idx="1">
                  <c:v>Anger</c:v>
                </c:pt>
                <c:pt idx="2">
                  <c:v>Joy</c:v>
                </c:pt>
              </c:strCache>
            </c:strRef>
          </c:cat>
          <c:val>
            <c:numRef>
              <c:f>Sheet1!$B$2:$B$4</c:f>
              <c:numCache>
                <c:formatCode>General</c:formatCode>
                <c:ptCount val="3"/>
                <c:pt idx="0">
                  <c:v>7.6</c:v>
                </c:pt>
                <c:pt idx="1">
                  <c:v>8.8000000000000007</c:v>
                </c:pt>
                <c:pt idx="2">
                  <c:v>12.9</c:v>
                </c:pt>
              </c:numCache>
            </c:numRef>
          </c:val>
          <c:extLst>
            <c:ext xmlns:c16="http://schemas.microsoft.com/office/drawing/2014/chart" uri="{C3380CC4-5D6E-409C-BE32-E72D297353CC}">
              <c16:uniqueId val="{00000006-95B3-4733-89D3-5D8D99115C47}"/>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CBFB-4703-AF79-0E9E1D713AB0}"/>
              </c:ext>
            </c:extLst>
          </c:dPt>
          <c:dPt>
            <c:idx val="1"/>
            <c:invertIfNegative val="0"/>
            <c:bubble3D val="0"/>
            <c:spPr>
              <a:solidFill>
                <a:srgbClr val="E10600"/>
              </a:solidFill>
              <a:ln>
                <a:noFill/>
              </a:ln>
              <a:effectLst/>
            </c:spPr>
            <c:extLst>
              <c:ext xmlns:c16="http://schemas.microsoft.com/office/drawing/2014/chart" uri="{C3380CC4-5D6E-409C-BE32-E72D297353CC}">
                <c16:uniqueId val="{00000003-CBFB-4703-AF79-0E9E1D713AB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CBFB-4703-AF79-0E9E1D713AB0}"/>
              </c:ext>
            </c:extLst>
          </c:dPt>
          <c:cat>
            <c:strRef>
              <c:f>Sheet1!$A$2:$A$4</c:f>
              <c:strCache>
                <c:ptCount val="3"/>
                <c:pt idx="0">
                  <c:v>Sadness</c:v>
                </c:pt>
                <c:pt idx="1">
                  <c:v>Anger</c:v>
                </c:pt>
                <c:pt idx="2">
                  <c:v>Joy</c:v>
                </c:pt>
              </c:strCache>
            </c:strRef>
          </c:cat>
          <c:val>
            <c:numRef>
              <c:f>Sheet1!$B$2:$B$4</c:f>
              <c:numCache>
                <c:formatCode>General</c:formatCode>
                <c:ptCount val="3"/>
                <c:pt idx="0">
                  <c:v>9.9</c:v>
                </c:pt>
                <c:pt idx="1">
                  <c:v>12.3</c:v>
                </c:pt>
                <c:pt idx="2">
                  <c:v>16.5</c:v>
                </c:pt>
              </c:numCache>
            </c:numRef>
          </c:val>
          <c:extLst>
            <c:ext xmlns:c16="http://schemas.microsoft.com/office/drawing/2014/chart" uri="{C3380CC4-5D6E-409C-BE32-E72D297353CC}">
              <c16:uniqueId val="{00000006-CBFB-4703-AF79-0E9E1D713AB0}"/>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BDD4-4D4F-8DF9-5F89B12C1167}"/>
              </c:ext>
            </c:extLst>
          </c:dPt>
          <c:dPt>
            <c:idx val="1"/>
            <c:invertIfNegative val="0"/>
            <c:bubble3D val="0"/>
            <c:spPr>
              <a:solidFill>
                <a:srgbClr val="E10600"/>
              </a:solidFill>
              <a:ln>
                <a:noFill/>
              </a:ln>
              <a:effectLst/>
            </c:spPr>
            <c:extLst>
              <c:ext xmlns:c16="http://schemas.microsoft.com/office/drawing/2014/chart" uri="{C3380CC4-5D6E-409C-BE32-E72D297353CC}">
                <c16:uniqueId val="{00000003-BDD4-4D4F-8DF9-5F89B12C116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BDD4-4D4F-8DF9-5F89B12C1167}"/>
              </c:ext>
            </c:extLst>
          </c:dPt>
          <c:cat>
            <c:strRef>
              <c:f>Sheet1!$A$2:$A$4</c:f>
              <c:strCache>
                <c:ptCount val="3"/>
                <c:pt idx="0">
                  <c:v>Sadness</c:v>
                </c:pt>
                <c:pt idx="1">
                  <c:v>Anger</c:v>
                </c:pt>
                <c:pt idx="2">
                  <c:v>Joy</c:v>
                </c:pt>
              </c:strCache>
            </c:strRef>
          </c:cat>
          <c:val>
            <c:numRef>
              <c:f>Sheet1!$B$2:$B$4</c:f>
              <c:numCache>
                <c:formatCode>General</c:formatCode>
                <c:ptCount val="3"/>
                <c:pt idx="0">
                  <c:v>13.6</c:v>
                </c:pt>
                <c:pt idx="1">
                  <c:v>11.6</c:v>
                </c:pt>
                <c:pt idx="2">
                  <c:v>11.9</c:v>
                </c:pt>
              </c:numCache>
            </c:numRef>
          </c:val>
          <c:extLst>
            <c:ext xmlns:c16="http://schemas.microsoft.com/office/drawing/2014/chart" uri="{C3380CC4-5D6E-409C-BE32-E72D297353CC}">
              <c16:uniqueId val="{00000006-BDD4-4D4F-8DF9-5F89B12C1167}"/>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499F-4978-B87A-719F695AD3F6}"/>
              </c:ext>
            </c:extLst>
          </c:dPt>
          <c:dPt>
            <c:idx val="1"/>
            <c:invertIfNegative val="0"/>
            <c:bubble3D val="0"/>
            <c:spPr>
              <a:solidFill>
                <a:srgbClr val="E10600"/>
              </a:solidFill>
              <a:ln>
                <a:noFill/>
              </a:ln>
              <a:effectLst/>
            </c:spPr>
            <c:extLst>
              <c:ext xmlns:c16="http://schemas.microsoft.com/office/drawing/2014/chart" uri="{C3380CC4-5D6E-409C-BE32-E72D297353CC}">
                <c16:uniqueId val="{00000003-499F-4978-B87A-719F695AD3F6}"/>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99F-4978-B87A-719F695AD3F6}"/>
              </c:ext>
            </c:extLst>
          </c:dPt>
          <c:cat>
            <c:strRef>
              <c:f>Sheet1!$A$2:$A$4</c:f>
              <c:strCache>
                <c:ptCount val="3"/>
                <c:pt idx="0">
                  <c:v>Sadness</c:v>
                </c:pt>
                <c:pt idx="1">
                  <c:v>Anger</c:v>
                </c:pt>
                <c:pt idx="2">
                  <c:v>Joy</c:v>
                </c:pt>
              </c:strCache>
            </c:strRef>
          </c:cat>
          <c:val>
            <c:numRef>
              <c:f>Sheet1!$B$2:$B$4</c:f>
              <c:numCache>
                <c:formatCode>General</c:formatCode>
                <c:ptCount val="3"/>
                <c:pt idx="0">
                  <c:v>7.6</c:v>
                </c:pt>
                <c:pt idx="1">
                  <c:v>8.8000000000000007</c:v>
                </c:pt>
                <c:pt idx="2">
                  <c:v>12.9</c:v>
                </c:pt>
              </c:numCache>
            </c:numRef>
          </c:val>
          <c:extLst>
            <c:ext xmlns:c16="http://schemas.microsoft.com/office/drawing/2014/chart" uri="{C3380CC4-5D6E-409C-BE32-E72D297353CC}">
              <c16:uniqueId val="{00000006-499F-4978-B87A-719F695AD3F6}"/>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804097918842E-2"/>
          <c:y val="7.5220005785635938E-2"/>
          <c:w val="0.92118519590208114"/>
          <c:h val="0.60217062427589296"/>
        </c:manualLayout>
      </c:layout>
      <c:lineChart>
        <c:grouping val="standard"/>
        <c:varyColors val="0"/>
        <c:ser>
          <c:idx val="2"/>
          <c:order val="0"/>
          <c:tx>
            <c:strRef>
              <c:f>Sheet1!$D$1</c:f>
              <c:strCache>
                <c:ptCount val="1"/>
                <c:pt idx="0">
                  <c:v>Disgust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Sheet1!$A$2:$A$10</c:f>
              <c:numCache>
                <c:formatCode>[$-F400]h:mm:ss\ AM/PM</c:formatCode>
                <c:ptCount val="9"/>
                <c:pt idx="0">
                  <c:v>44395.416666666664</c:v>
                </c:pt>
                <c:pt idx="1">
                  <c:v>44395.458333333336</c:v>
                </c:pt>
                <c:pt idx="2">
                  <c:v>44395.5</c:v>
                </c:pt>
                <c:pt idx="3">
                  <c:v>44395.541666666701</c:v>
                </c:pt>
                <c:pt idx="4">
                  <c:v>44395.583333333401</c:v>
                </c:pt>
                <c:pt idx="5">
                  <c:v>44395.625</c:v>
                </c:pt>
                <c:pt idx="6">
                  <c:v>44395.666666666701</c:v>
                </c:pt>
                <c:pt idx="7">
                  <c:v>44395.708333333401</c:v>
                </c:pt>
                <c:pt idx="8">
                  <c:v>44395.75</c:v>
                </c:pt>
              </c:numCache>
            </c:numRef>
          </c:cat>
          <c:val>
            <c:numRef>
              <c:f>Sheet1!$D$2:$D$10</c:f>
              <c:numCache>
                <c:formatCode>General</c:formatCode>
                <c:ptCount val="9"/>
                <c:pt idx="0">
                  <c:v>23</c:v>
                </c:pt>
                <c:pt idx="1">
                  <c:v>77</c:v>
                </c:pt>
                <c:pt idx="2">
                  <c:v>166</c:v>
                </c:pt>
                <c:pt idx="3">
                  <c:v>321</c:v>
                </c:pt>
                <c:pt idx="4">
                  <c:v>440</c:v>
                </c:pt>
                <c:pt idx="5">
                  <c:v>214</c:v>
                </c:pt>
                <c:pt idx="6">
                  <c:v>95</c:v>
                </c:pt>
                <c:pt idx="7">
                  <c:v>53</c:v>
                </c:pt>
                <c:pt idx="8">
                  <c:v>107</c:v>
                </c:pt>
              </c:numCache>
            </c:numRef>
          </c:val>
          <c:smooth val="0"/>
          <c:extLst>
            <c:ext xmlns:c16="http://schemas.microsoft.com/office/drawing/2014/chart" uri="{C3380CC4-5D6E-409C-BE32-E72D297353CC}">
              <c16:uniqueId val="{00000002-EA7D-459D-8229-8B9AB2CF82F6}"/>
            </c:ext>
          </c:extLst>
        </c:ser>
        <c:ser>
          <c:idx val="1"/>
          <c:order val="1"/>
          <c:tx>
            <c:strRef>
              <c:f>Sheet1!$C$1</c:f>
              <c:strCache>
                <c:ptCount val="1"/>
                <c:pt idx="0">
                  <c:v>Fear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Sheet1!$A$2:$A$10</c:f>
              <c:numCache>
                <c:formatCode>[$-F400]h:mm:ss\ AM/PM</c:formatCode>
                <c:ptCount val="9"/>
                <c:pt idx="0">
                  <c:v>44395.416666666664</c:v>
                </c:pt>
                <c:pt idx="1">
                  <c:v>44395.458333333336</c:v>
                </c:pt>
                <c:pt idx="2">
                  <c:v>44395.5</c:v>
                </c:pt>
                <c:pt idx="3">
                  <c:v>44395.541666666701</c:v>
                </c:pt>
                <c:pt idx="4">
                  <c:v>44395.583333333401</c:v>
                </c:pt>
                <c:pt idx="5">
                  <c:v>44395.625</c:v>
                </c:pt>
                <c:pt idx="6">
                  <c:v>44395.666666666701</c:v>
                </c:pt>
                <c:pt idx="7">
                  <c:v>44395.708333333401</c:v>
                </c:pt>
                <c:pt idx="8">
                  <c:v>44395.75</c:v>
                </c:pt>
              </c:numCache>
            </c:numRef>
          </c:cat>
          <c:val>
            <c:numRef>
              <c:f>Sheet1!$C$2:$C$10</c:f>
              <c:numCache>
                <c:formatCode>General</c:formatCode>
                <c:ptCount val="9"/>
                <c:pt idx="0">
                  <c:v>71</c:v>
                </c:pt>
                <c:pt idx="1">
                  <c:v>95</c:v>
                </c:pt>
                <c:pt idx="2">
                  <c:v>214</c:v>
                </c:pt>
                <c:pt idx="3">
                  <c:v>172</c:v>
                </c:pt>
                <c:pt idx="4">
                  <c:v>262</c:v>
                </c:pt>
                <c:pt idx="5">
                  <c:v>125</c:v>
                </c:pt>
                <c:pt idx="6">
                  <c:v>59</c:v>
                </c:pt>
                <c:pt idx="7">
                  <c:v>29</c:v>
                </c:pt>
                <c:pt idx="8">
                  <c:v>71</c:v>
                </c:pt>
              </c:numCache>
            </c:numRef>
          </c:val>
          <c:smooth val="0"/>
          <c:extLst>
            <c:ext xmlns:c16="http://schemas.microsoft.com/office/drawing/2014/chart" uri="{C3380CC4-5D6E-409C-BE32-E72D297353CC}">
              <c16:uniqueId val="{00000001-EA7D-459D-8229-8B9AB2CF82F6}"/>
            </c:ext>
          </c:extLst>
        </c:ser>
        <c:ser>
          <c:idx val="4"/>
          <c:order val="2"/>
          <c:tx>
            <c:strRef>
              <c:f>Sheet1!$F$1</c:f>
              <c:strCache>
                <c:ptCount val="1"/>
                <c:pt idx="0">
                  <c:v>Surprise</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numRef>
              <c:f>Sheet1!$A$2:$A$10</c:f>
              <c:numCache>
                <c:formatCode>[$-F400]h:mm:ss\ AM/PM</c:formatCode>
                <c:ptCount val="9"/>
                <c:pt idx="0">
                  <c:v>44395.416666666664</c:v>
                </c:pt>
                <c:pt idx="1">
                  <c:v>44395.458333333336</c:v>
                </c:pt>
                <c:pt idx="2">
                  <c:v>44395.5</c:v>
                </c:pt>
                <c:pt idx="3">
                  <c:v>44395.541666666701</c:v>
                </c:pt>
                <c:pt idx="4">
                  <c:v>44395.583333333401</c:v>
                </c:pt>
                <c:pt idx="5">
                  <c:v>44395.625</c:v>
                </c:pt>
                <c:pt idx="6">
                  <c:v>44395.666666666701</c:v>
                </c:pt>
                <c:pt idx="7">
                  <c:v>44395.708333333401</c:v>
                </c:pt>
                <c:pt idx="8">
                  <c:v>44395.75</c:v>
                </c:pt>
              </c:numCache>
            </c:numRef>
          </c:cat>
          <c:val>
            <c:numRef>
              <c:f>Sheet1!$F$2:$F$10</c:f>
              <c:numCache>
                <c:formatCode>General</c:formatCode>
                <c:ptCount val="9"/>
                <c:pt idx="0">
                  <c:v>0</c:v>
                </c:pt>
                <c:pt idx="1">
                  <c:v>35</c:v>
                </c:pt>
                <c:pt idx="2">
                  <c:v>83</c:v>
                </c:pt>
                <c:pt idx="3">
                  <c:v>131</c:v>
                </c:pt>
                <c:pt idx="4">
                  <c:v>172</c:v>
                </c:pt>
                <c:pt idx="5">
                  <c:v>65</c:v>
                </c:pt>
                <c:pt idx="6">
                  <c:v>53</c:v>
                </c:pt>
                <c:pt idx="7">
                  <c:v>29</c:v>
                </c:pt>
                <c:pt idx="8">
                  <c:v>5</c:v>
                </c:pt>
              </c:numCache>
            </c:numRef>
          </c:val>
          <c:smooth val="0"/>
          <c:extLst>
            <c:ext xmlns:c16="http://schemas.microsoft.com/office/drawing/2014/chart" uri="{C3380CC4-5D6E-409C-BE32-E72D297353CC}">
              <c16:uniqueId val="{00000005-EA7D-459D-8229-8B9AB2CF82F6}"/>
            </c:ext>
          </c:extLst>
        </c:ser>
        <c:ser>
          <c:idx val="5"/>
          <c:order val="3"/>
          <c:tx>
            <c:strRef>
              <c:f>Sheet1!$G$1</c:f>
              <c:strCache>
                <c:ptCount val="1"/>
                <c:pt idx="0">
                  <c:v>Sadness</c:v>
                </c:pt>
              </c:strCache>
            </c:strRef>
          </c:tx>
          <c:spPr>
            <a:ln w="28575" cap="rnd">
              <a:solidFill>
                <a:srgbClr val="00B0F0"/>
              </a:solidFill>
              <a:round/>
            </a:ln>
            <a:effectLst/>
          </c:spPr>
          <c:marker>
            <c:symbol val="circle"/>
            <c:size val="5"/>
            <c:spPr>
              <a:solidFill>
                <a:schemeClr val="accent5"/>
              </a:solidFill>
              <a:ln w="9525">
                <a:solidFill>
                  <a:srgbClr val="00B0F0"/>
                </a:solidFill>
              </a:ln>
              <a:effectLst/>
            </c:spPr>
          </c:marker>
          <c:cat>
            <c:numRef>
              <c:f>Sheet1!$A$2:$A$10</c:f>
              <c:numCache>
                <c:formatCode>[$-F400]h:mm:ss\ AM/PM</c:formatCode>
                <c:ptCount val="9"/>
                <c:pt idx="0">
                  <c:v>44395.416666666664</c:v>
                </c:pt>
                <c:pt idx="1">
                  <c:v>44395.458333333336</c:v>
                </c:pt>
                <c:pt idx="2">
                  <c:v>44395.5</c:v>
                </c:pt>
                <c:pt idx="3">
                  <c:v>44395.541666666701</c:v>
                </c:pt>
                <c:pt idx="4">
                  <c:v>44395.583333333401</c:v>
                </c:pt>
                <c:pt idx="5">
                  <c:v>44395.625</c:v>
                </c:pt>
                <c:pt idx="6">
                  <c:v>44395.666666666701</c:v>
                </c:pt>
                <c:pt idx="7">
                  <c:v>44395.708333333401</c:v>
                </c:pt>
                <c:pt idx="8">
                  <c:v>44395.75</c:v>
                </c:pt>
              </c:numCache>
            </c:numRef>
          </c:cat>
          <c:val>
            <c:numRef>
              <c:f>Sheet1!$G$2:$G$10</c:f>
              <c:numCache>
                <c:formatCode>General</c:formatCode>
                <c:ptCount val="9"/>
                <c:pt idx="0">
                  <c:v>214</c:v>
                </c:pt>
                <c:pt idx="1">
                  <c:v>214</c:v>
                </c:pt>
                <c:pt idx="2">
                  <c:v>524</c:v>
                </c:pt>
                <c:pt idx="3">
                  <c:v>887</c:v>
                </c:pt>
                <c:pt idx="4">
                  <c:v>2084</c:v>
                </c:pt>
                <c:pt idx="5">
                  <c:v>780</c:v>
                </c:pt>
                <c:pt idx="6">
                  <c:v>440</c:v>
                </c:pt>
                <c:pt idx="7">
                  <c:v>452</c:v>
                </c:pt>
                <c:pt idx="8">
                  <c:v>315</c:v>
                </c:pt>
              </c:numCache>
            </c:numRef>
          </c:val>
          <c:smooth val="0"/>
          <c:extLst>
            <c:ext xmlns:c16="http://schemas.microsoft.com/office/drawing/2014/chart" uri="{C3380CC4-5D6E-409C-BE32-E72D297353CC}">
              <c16:uniqueId val="{00000006-EA7D-459D-8229-8B9AB2CF82F6}"/>
            </c:ext>
          </c:extLst>
        </c:ser>
        <c:ser>
          <c:idx val="0"/>
          <c:order val="4"/>
          <c:tx>
            <c:strRef>
              <c:f>Sheet1!$B$1</c:f>
              <c:strCache>
                <c:ptCount val="1"/>
                <c:pt idx="0">
                  <c:v>Anger</c:v>
                </c:pt>
              </c:strCache>
            </c:strRef>
          </c:tx>
          <c:spPr>
            <a:ln w="28575" cap="rnd">
              <a:solidFill>
                <a:srgbClr val="E10600"/>
              </a:solidFill>
              <a:round/>
            </a:ln>
            <a:effectLst/>
          </c:spPr>
          <c:marker>
            <c:symbol val="circle"/>
            <c:size val="5"/>
            <c:spPr>
              <a:solidFill>
                <a:srgbClr val="E10600"/>
              </a:solidFill>
              <a:ln w="9525">
                <a:solidFill>
                  <a:srgbClr val="E10600"/>
                </a:solidFill>
              </a:ln>
              <a:effectLst/>
            </c:spPr>
          </c:marker>
          <c:cat>
            <c:numRef>
              <c:f>Sheet1!$A$2:$A$10</c:f>
              <c:numCache>
                <c:formatCode>[$-F400]h:mm:ss\ AM/PM</c:formatCode>
                <c:ptCount val="9"/>
                <c:pt idx="0">
                  <c:v>44395.416666666664</c:v>
                </c:pt>
                <c:pt idx="1">
                  <c:v>44395.458333333336</c:v>
                </c:pt>
                <c:pt idx="2">
                  <c:v>44395.5</c:v>
                </c:pt>
                <c:pt idx="3">
                  <c:v>44395.541666666701</c:v>
                </c:pt>
                <c:pt idx="4">
                  <c:v>44395.583333333401</c:v>
                </c:pt>
                <c:pt idx="5">
                  <c:v>44395.625</c:v>
                </c:pt>
                <c:pt idx="6">
                  <c:v>44395.666666666701</c:v>
                </c:pt>
                <c:pt idx="7">
                  <c:v>44395.708333333401</c:v>
                </c:pt>
                <c:pt idx="8">
                  <c:v>44395.75</c:v>
                </c:pt>
              </c:numCache>
            </c:numRef>
          </c:cat>
          <c:val>
            <c:numRef>
              <c:f>Sheet1!$B$2:$B$10</c:f>
              <c:numCache>
                <c:formatCode>General</c:formatCode>
                <c:ptCount val="9"/>
                <c:pt idx="0">
                  <c:v>214</c:v>
                </c:pt>
                <c:pt idx="1">
                  <c:v>273</c:v>
                </c:pt>
                <c:pt idx="2">
                  <c:v>482</c:v>
                </c:pt>
                <c:pt idx="3">
                  <c:v>1733</c:v>
                </c:pt>
                <c:pt idx="4">
                  <c:v>2120</c:v>
                </c:pt>
                <c:pt idx="5">
                  <c:v>684</c:v>
                </c:pt>
                <c:pt idx="6">
                  <c:v>440</c:v>
                </c:pt>
                <c:pt idx="7">
                  <c:v>464</c:v>
                </c:pt>
                <c:pt idx="8">
                  <c:v>327</c:v>
                </c:pt>
              </c:numCache>
            </c:numRef>
          </c:val>
          <c:smooth val="0"/>
          <c:extLst>
            <c:ext xmlns:c16="http://schemas.microsoft.com/office/drawing/2014/chart" uri="{C3380CC4-5D6E-409C-BE32-E72D297353CC}">
              <c16:uniqueId val="{00000000-EA7D-459D-8229-8B9AB2CF82F6}"/>
            </c:ext>
          </c:extLst>
        </c:ser>
        <c:ser>
          <c:idx val="3"/>
          <c:order val="5"/>
          <c:tx>
            <c:strRef>
              <c:f>Sheet1!$E$1</c:f>
              <c:strCache>
                <c:ptCount val="1"/>
                <c:pt idx="0">
                  <c:v>Joy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Sheet1!$A$2:$A$10</c:f>
              <c:numCache>
                <c:formatCode>[$-F400]h:mm:ss\ AM/PM</c:formatCode>
                <c:ptCount val="9"/>
                <c:pt idx="0">
                  <c:v>44395.416666666664</c:v>
                </c:pt>
                <c:pt idx="1">
                  <c:v>44395.458333333336</c:v>
                </c:pt>
                <c:pt idx="2">
                  <c:v>44395.5</c:v>
                </c:pt>
                <c:pt idx="3">
                  <c:v>44395.541666666701</c:v>
                </c:pt>
                <c:pt idx="4">
                  <c:v>44395.583333333401</c:v>
                </c:pt>
                <c:pt idx="5">
                  <c:v>44395.625</c:v>
                </c:pt>
                <c:pt idx="6">
                  <c:v>44395.666666666701</c:v>
                </c:pt>
                <c:pt idx="7">
                  <c:v>44395.708333333401</c:v>
                </c:pt>
                <c:pt idx="8">
                  <c:v>44395.75</c:v>
                </c:pt>
              </c:numCache>
            </c:numRef>
          </c:cat>
          <c:val>
            <c:numRef>
              <c:f>Sheet1!$E$2:$E$10</c:f>
              <c:numCache>
                <c:formatCode>General</c:formatCode>
                <c:ptCount val="9"/>
                <c:pt idx="0">
                  <c:v>333</c:v>
                </c:pt>
                <c:pt idx="1">
                  <c:v>494</c:v>
                </c:pt>
                <c:pt idx="2">
                  <c:v>929</c:v>
                </c:pt>
                <c:pt idx="3">
                  <c:v>1131</c:v>
                </c:pt>
                <c:pt idx="4">
                  <c:v>3442</c:v>
                </c:pt>
                <c:pt idx="5">
                  <c:v>1488</c:v>
                </c:pt>
                <c:pt idx="6">
                  <c:v>684</c:v>
                </c:pt>
                <c:pt idx="7">
                  <c:v>905</c:v>
                </c:pt>
                <c:pt idx="8">
                  <c:v>631</c:v>
                </c:pt>
              </c:numCache>
            </c:numRef>
          </c:val>
          <c:smooth val="0"/>
          <c:extLst>
            <c:ext xmlns:c16="http://schemas.microsoft.com/office/drawing/2014/chart" uri="{C3380CC4-5D6E-409C-BE32-E72D297353CC}">
              <c16:uniqueId val="{00000004-EA7D-459D-8229-8B9AB2CF82F6}"/>
            </c:ext>
          </c:extLst>
        </c:ser>
        <c:dLbls>
          <c:showLegendKey val="0"/>
          <c:showVal val="0"/>
          <c:showCatName val="0"/>
          <c:showSerName val="0"/>
          <c:showPercent val="0"/>
          <c:showBubbleSize val="0"/>
        </c:dLbls>
        <c:marker val="1"/>
        <c:smooth val="0"/>
        <c:axId val="580908095"/>
        <c:axId val="580908511"/>
      </c:lineChart>
      <c:catAx>
        <c:axId val="580908095"/>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580908511"/>
        <c:crosses val="autoZero"/>
        <c:auto val="1"/>
        <c:lblAlgn val="ctr"/>
        <c:lblOffset val="100"/>
        <c:noMultiLvlLbl val="0"/>
      </c:catAx>
      <c:valAx>
        <c:axId val="580908511"/>
        <c:scaling>
          <c:orientation val="minMax"/>
        </c:scaling>
        <c:delete val="0"/>
        <c:axPos val="l"/>
        <c:numFmt formatCode="0,&quot;k&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580908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10600"/>
              </a:solidFill>
              <a:ln w="19050">
                <a:noFill/>
              </a:ln>
              <a:effectLst/>
            </c:spPr>
            <c:extLst>
              <c:ext xmlns:c16="http://schemas.microsoft.com/office/drawing/2014/chart" uri="{C3380CC4-5D6E-409C-BE32-E72D297353CC}">
                <c16:uniqueId val="{00000006-F06F-42E5-9405-B11A05D9904A}"/>
              </c:ext>
            </c:extLst>
          </c:dPt>
          <c:dPt>
            <c:idx val="1"/>
            <c:bubble3D val="0"/>
            <c:spPr>
              <a:solidFill>
                <a:schemeClr val="accent2"/>
              </a:solidFill>
              <a:ln w="19050">
                <a:noFill/>
              </a:ln>
              <a:effectLst/>
            </c:spPr>
            <c:extLst>
              <c:ext xmlns:c16="http://schemas.microsoft.com/office/drawing/2014/chart" uri="{C3380CC4-5D6E-409C-BE32-E72D297353CC}">
                <c16:uniqueId val="{0000000A-F06F-42E5-9405-B11A05D9904A}"/>
              </c:ext>
            </c:extLst>
          </c:dPt>
          <c:dPt>
            <c:idx val="2"/>
            <c:bubble3D val="0"/>
            <c:spPr>
              <a:solidFill>
                <a:schemeClr val="accent6"/>
              </a:solidFill>
              <a:ln w="19050">
                <a:noFill/>
              </a:ln>
              <a:effectLst/>
            </c:spPr>
            <c:extLst>
              <c:ext xmlns:c16="http://schemas.microsoft.com/office/drawing/2014/chart" uri="{C3380CC4-5D6E-409C-BE32-E72D297353CC}">
                <c16:uniqueId val="{00000007-F06F-42E5-9405-B11A05D9904A}"/>
              </c:ext>
            </c:extLst>
          </c:dPt>
          <c:dPt>
            <c:idx val="3"/>
            <c:bubble3D val="0"/>
            <c:spPr>
              <a:solidFill>
                <a:schemeClr val="accent4"/>
              </a:solidFill>
              <a:ln w="19050">
                <a:noFill/>
              </a:ln>
              <a:effectLst/>
            </c:spPr>
            <c:extLst>
              <c:ext xmlns:c16="http://schemas.microsoft.com/office/drawing/2014/chart" uri="{C3380CC4-5D6E-409C-BE32-E72D297353CC}">
                <c16:uniqueId val="{0000000B-F06F-42E5-9405-B11A05D9904A}"/>
              </c:ext>
            </c:extLst>
          </c:dPt>
          <c:dPt>
            <c:idx val="4"/>
            <c:bubble3D val="0"/>
            <c:spPr>
              <a:solidFill>
                <a:schemeClr val="bg1"/>
              </a:solidFill>
              <a:ln w="19050">
                <a:noFill/>
              </a:ln>
              <a:effectLst/>
            </c:spPr>
            <c:extLst>
              <c:ext xmlns:c16="http://schemas.microsoft.com/office/drawing/2014/chart" uri="{C3380CC4-5D6E-409C-BE32-E72D297353CC}">
                <c16:uniqueId val="{00000008-F06F-42E5-9405-B11A05D9904A}"/>
              </c:ext>
            </c:extLst>
          </c:dPt>
          <c:dPt>
            <c:idx val="5"/>
            <c:bubble3D val="0"/>
            <c:spPr>
              <a:solidFill>
                <a:srgbClr val="00B0F0"/>
              </a:solidFill>
              <a:ln w="19050">
                <a:noFill/>
              </a:ln>
              <a:effectLst/>
            </c:spPr>
            <c:extLst>
              <c:ext xmlns:c16="http://schemas.microsoft.com/office/drawing/2014/chart" uri="{C3380CC4-5D6E-409C-BE32-E72D297353CC}">
                <c16:uniqueId val="{00000009-F06F-42E5-9405-B11A05D9904A}"/>
              </c:ext>
            </c:extLst>
          </c:dPt>
          <c:dLbls>
            <c:dLbl>
              <c:idx val="0"/>
              <c:layout>
                <c:manualLayout>
                  <c:x val="5.2223336594207768E-2"/>
                  <c:y val="-9.755914363044630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06F-42E5-9405-B11A05D9904A}"/>
                </c:ext>
              </c:extLst>
            </c:dLbl>
            <c:dLbl>
              <c:idx val="1"/>
              <c:layout>
                <c:manualLayout>
                  <c:x val="0.10444667318841554"/>
                  <c:y val="-6.50394290869642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F06F-42E5-9405-B11A05D9904A}"/>
                </c:ext>
              </c:extLst>
            </c:dLbl>
            <c:dLbl>
              <c:idx val="2"/>
              <c:layout>
                <c:manualLayout>
                  <c:x val="0.10444667318841563"/>
                  <c:y val="5.419952423913678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06F-42E5-9405-B11A05D9904A}"/>
                </c:ext>
              </c:extLst>
            </c:dLbl>
            <c:dLbl>
              <c:idx val="3"/>
              <c:layout>
                <c:manualLayout>
                  <c:x val="3.6556335615945422E-2"/>
                  <c:y val="0.1303767421732900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6F-42E5-9405-B11A05D9904A}"/>
                </c:ext>
              </c:extLst>
            </c:dLbl>
            <c:dLbl>
              <c:idx val="4"/>
              <c:layout>
                <c:manualLayout>
                  <c:x val="-9.922433952899487E-2"/>
                  <c:y val="-1.08399048478274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06F-42E5-9405-B11A05D9904A}"/>
                </c:ext>
              </c:extLst>
            </c:dLbl>
            <c:dLbl>
              <c:idx val="5"/>
              <c:layout>
                <c:manualLayout>
                  <c:x val="-4.1778669275366255E-2"/>
                  <c:y val="-0.1409187630217557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06F-42E5-9405-B11A05D9904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Sheet1!$A$2:$A$7</c:f>
              <c:strCache>
                <c:ptCount val="6"/>
                <c:pt idx="0">
                  <c:v>Anger</c:v>
                </c:pt>
                <c:pt idx="1">
                  <c:v>Fear</c:v>
                </c:pt>
                <c:pt idx="2">
                  <c:v>Disgust</c:v>
                </c:pt>
                <c:pt idx="3">
                  <c:v>Joy</c:v>
                </c:pt>
                <c:pt idx="4">
                  <c:v>Surprise</c:v>
                </c:pt>
                <c:pt idx="5">
                  <c:v>Sadness</c:v>
                </c:pt>
              </c:strCache>
            </c:strRef>
          </c:cat>
          <c:val>
            <c:numRef>
              <c:f>Sheet1!$B$2:$B$7</c:f>
              <c:numCache>
                <c:formatCode>General</c:formatCode>
                <c:ptCount val="6"/>
                <c:pt idx="0">
                  <c:v>958</c:v>
                </c:pt>
                <c:pt idx="1">
                  <c:v>95</c:v>
                </c:pt>
                <c:pt idx="2">
                  <c:v>160</c:v>
                </c:pt>
                <c:pt idx="3">
                  <c:v>3174</c:v>
                </c:pt>
                <c:pt idx="4">
                  <c:v>83</c:v>
                </c:pt>
                <c:pt idx="5">
                  <c:v>923</c:v>
                </c:pt>
              </c:numCache>
            </c:numRef>
          </c:val>
          <c:extLst>
            <c:ext xmlns:c16="http://schemas.microsoft.com/office/drawing/2014/chart" uri="{C3380CC4-5D6E-409C-BE32-E72D297353CC}">
              <c16:uniqueId val="{00000000-F06F-42E5-9405-B11A05D9904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3406815529510496"/>
          <c:y val="5.6345313277517781E-2"/>
          <c:w val="0.3321323114223349"/>
          <c:h val="0.943654686722482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5D11-47C9-889E-57D5FE326AC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5D11-47C9-889E-57D5FE326ACD}"/>
              </c:ext>
            </c:extLst>
          </c:dPt>
          <c:dPt>
            <c:idx val="2"/>
            <c:bubble3D val="0"/>
            <c:spPr>
              <a:solidFill>
                <a:srgbClr val="E10600"/>
              </a:solidFill>
              <a:ln w="19050">
                <a:noFill/>
              </a:ln>
              <a:effectLst/>
            </c:spPr>
            <c:extLst>
              <c:ext xmlns:c16="http://schemas.microsoft.com/office/drawing/2014/chart" uri="{C3380CC4-5D6E-409C-BE32-E72D297353CC}">
                <c16:uniqueId val="{00000005-5D11-47C9-889E-57D5FE326ACD}"/>
              </c:ext>
            </c:extLst>
          </c:dPt>
          <c:cat>
            <c:strRef>
              <c:f>Sheet1!$A$2:$A$4</c:f>
              <c:strCache>
                <c:ptCount val="3"/>
                <c:pt idx="0">
                  <c:v>Positive</c:v>
                </c:pt>
                <c:pt idx="1">
                  <c:v>Neutral</c:v>
                </c:pt>
                <c:pt idx="2">
                  <c:v>Negative</c:v>
                </c:pt>
              </c:strCache>
            </c:strRef>
          </c:cat>
          <c:val>
            <c:numRef>
              <c:f>Sheet1!$B$2:$B$4</c:f>
              <c:numCache>
                <c:formatCode>General</c:formatCode>
                <c:ptCount val="3"/>
                <c:pt idx="0">
                  <c:v>33</c:v>
                </c:pt>
                <c:pt idx="1">
                  <c:v>53</c:v>
                </c:pt>
                <c:pt idx="2">
                  <c:v>14</c:v>
                </c:pt>
              </c:numCache>
            </c:numRef>
          </c:val>
          <c:extLst>
            <c:ext xmlns:c16="http://schemas.microsoft.com/office/drawing/2014/chart" uri="{C3380CC4-5D6E-409C-BE32-E72D297353CC}">
              <c16:uniqueId val="{00000006-5D11-47C9-889E-57D5FE326AC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19C5-4261-B990-402EDF926ED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19C5-4261-B990-402EDF926EDE}"/>
              </c:ext>
            </c:extLst>
          </c:dPt>
          <c:dPt>
            <c:idx val="2"/>
            <c:bubble3D val="0"/>
            <c:spPr>
              <a:solidFill>
                <a:srgbClr val="E10600"/>
              </a:solidFill>
              <a:ln w="19050">
                <a:noFill/>
              </a:ln>
              <a:effectLst/>
            </c:spPr>
            <c:extLst>
              <c:ext xmlns:c16="http://schemas.microsoft.com/office/drawing/2014/chart" uri="{C3380CC4-5D6E-409C-BE32-E72D297353CC}">
                <c16:uniqueId val="{00000005-19C5-4261-B990-402EDF926EDE}"/>
              </c:ext>
            </c:extLst>
          </c:dPt>
          <c:cat>
            <c:strRef>
              <c:f>Sheet1!$A$2:$A$4</c:f>
              <c:strCache>
                <c:ptCount val="3"/>
                <c:pt idx="0">
                  <c:v>Positive</c:v>
                </c:pt>
                <c:pt idx="1">
                  <c:v>Neutral</c:v>
                </c:pt>
                <c:pt idx="2">
                  <c:v>Negative</c:v>
                </c:pt>
              </c:strCache>
            </c:strRef>
          </c:cat>
          <c:val>
            <c:numRef>
              <c:f>Sheet1!$B$2:$B$4</c:f>
              <c:numCache>
                <c:formatCode>General</c:formatCode>
                <c:ptCount val="3"/>
                <c:pt idx="0">
                  <c:v>36</c:v>
                </c:pt>
                <c:pt idx="1">
                  <c:v>52</c:v>
                </c:pt>
                <c:pt idx="2">
                  <c:v>12</c:v>
                </c:pt>
              </c:numCache>
            </c:numRef>
          </c:val>
          <c:extLst>
            <c:ext xmlns:c16="http://schemas.microsoft.com/office/drawing/2014/chart" uri="{C3380CC4-5D6E-409C-BE32-E72D297353CC}">
              <c16:uniqueId val="{00000006-19C5-4261-B990-402EDF926ED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2238850675617454"/>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quot;k&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France</c:v>
                </c:pt>
                <c:pt idx="1">
                  <c:v>Spain</c:v>
                </c:pt>
                <c:pt idx="2">
                  <c:v>Mexico</c:v>
                </c:pt>
                <c:pt idx="3">
                  <c:v>Brazil</c:v>
                </c:pt>
                <c:pt idx="4">
                  <c:v>Netherlands</c:v>
                </c:pt>
                <c:pt idx="5">
                  <c:v>USA</c:v>
                </c:pt>
                <c:pt idx="6">
                  <c:v>United Kingdom</c:v>
                </c:pt>
                <c:pt idx="7">
                  <c:v>Japan</c:v>
                </c:pt>
              </c:strCache>
            </c:strRef>
          </c:cat>
          <c:val>
            <c:numRef>
              <c:f>Sheet1!$B$2:$B$9</c:f>
              <c:numCache>
                <c:formatCode>General</c:formatCode>
                <c:ptCount val="8"/>
                <c:pt idx="0">
                  <c:v>5705</c:v>
                </c:pt>
                <c:pt idx="1">
                  <c:v>6432</c:v>
                </c:pt>
                <c:pt idx="2">
                  <c:v>7093</c:v>
                </c:pt>
                <c:pt idx="3">
                  <c:v>8838</c:v>
                </c:pt>
                <c:pt idx="4">
                  <c:v>10786</c:v>
                </c:pt>
                <c:pt idx="5">
                  <c:v>13603</c:v>
                </c:pt>
                <c:pt idx="6">
                  <c:v>14312</c:v>
                </c:pt>
                <c:pt idx="7">
                  <c:v>14669</c:v>
                </c:pt>
              </c:numCache>
            </c:numRef>
          </c:val>
          <c:extLst>
            <c:ext xmlns:c16="http://schemas.microsoft.com/office/drawing/2014/chart" uri="{C3380CC4-5D6E-409C-BE32-E72D297353CC}">
              <c16:uniqueId val="{00000000-67B6-41F2-BBD9-B81BA2129FEB}"/>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France</c:v>
                      </c:pt>
                      <c:pt idx="1">
                        <c:v>Spain</c:v>
                      </c:pt>
                      <c:pt idx="2">
                        <c:v>Mexico</c:v>
                      </c:pt>
                      <c:pt idx="3">
                        <c:v>Brazil</c:v>
                      </c:pt>
                      <c:pt idx="4">
                        <c:v>Netherlands</c:v>
                      </c:pt>
                      <c:pt idx="5">
                        <c:v>USA</c:v>
                      </c:pt>
                      <c:pt idx="6">
                        <c:v>United Kingdom</c:v>
                      </c:pt>
                      <c:pt idx="7">
                        <c:v>Japan</c:v>
                      </c:pt>
                    </c:strCache>
                  </c:strRef>
                </c:cat>
                <c:val>
                  <c:numRef>
                    <c:extLst>
                      <c:ext uri="{02D57815-91ED-43cb-92C2-25804820EDAC}">
                        <c15:formulaRef>
                          <c15:sqref>Sheet1!$C$2:$C$9</c15:sqref>
                        </c15:formulaRef>
                      </c:ext>
                    </c:extLst>
                    <c:numCache>
                      <c:formatCode>General</c:formatCode>
                      <c:ptCount val="8"/>
                    </c:numCache>
                  </c:numRef>
                </c:val>
                <c:extLst>
                  <c:ext xmlns:c16="http://schemas.microsoft.com/office/drawing/2014/chart" uri="{C3380CC4-5D6E-409C-BE32-E72D297353CC}">
                    <c16:uniqueId val="{00000001-67B6-41F2-BBD9-B81BA2129FE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Sheet1!$A$2:$A$9</c15:sqref>
                        </c15:formulaRef>
                      </c:ext>
                    </c:extLst>
                    <c:strCache>
                      <c:ptCount val="8"/>
                      <c:pt idx="0">
                        <c:v>France</c:v>
                      </c:pt>
                      <c:pt idx="1">
                        <c:v>Spain</c:v>
                      </c:pt>
                      <c:pt idx="2">
                        <c:v>Mexico</c:v>
                      </c:pt>
                      <c:pt idx="3">
                        <c:v>Brazil</c:v>
                      </c:pt>
                      <c:pt idx="4">
                        <c:v>Netherlands</c:v>
                      </c:pt>
                      <c:pt idx="5">
                        <c:v>USA</c:v>
                      </c:pt>
                      <c:pt idx="6">
                        <c:v>United Kingdom</c:v>
                      </c:pt>
                      <c:pt idx="7">
                        <c:v>Japan</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67B6-41F2-BBD9-B81BA2129FEB}"/>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37680376974610863"/>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quot;k&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JanLLeutscher</c:v>
                </c:pt>
                <c:pt idx="1">
                  <c:v>redbullracing</c:v>
                </c:pt>
                <c:pt idx="2">
                  <c:v>DSORacing</c:v>
                </c:pt>
                <c:pt idx="3">
                  <c:v>BarstoolBigCat</c:v>
                </c:pt>
                <c:pt idx="4">
                  <c:v>veerman1955</c:v>
                </c:pt>
                <c:pt idx="5">
                  <c:v>JennieGow</c:v>
                </c:pt>
                <c:pt idx="6">
                  <c:v>alo_oficial</c:v>
                </c:pt>
                <c:pt idx="7">
                  <c:v>F1</c:v>
                </c:pt>
              </c:strCache>
            </c:strRef>
          </c:cat>
          <c:val>
            <c:numRef>
              <c:f>Sheet1!$B$2:$B$9</c:f>
              <c:numCache>
                <c:formatCode>General</c:formatCode>
                <c:ptCount val="8"/>
                <c:pt idx="0">
                  <c:v>127055</c:v>
                </c:pt>
                <c:pt idx="1">
                  <c:v>148510</c:v>
                </c:pt>
                <c:pt idx="2">
                  <c:v>164759</c:v>
                </c:pt>
                <c:pt idx="3">
                  <c:v>275309</c:v>
                </c:pt>
                <c:pt idx="4">
                  <c:v>297929</c:v>
                </c:pt>
                <c:pt idx="5">
                  <c:v>302730</c:v>
                </c:pt>
                <c:pt idx="6">
                  <c:v>567366</c:v>
                </c:pt>
                <c:pt idx="7">
                  <c:v>881625</c:v>
                </c:pt>
              </c:numCache>
            </c:numRef>
          </c:val>
          <c:extLst>
            <c:ext xmlns:c16="http://schemas.microsoft.com/office/drawing/2014/chart" uri="{C3380CC4-5D6E-409C-BE32-E72D297353CC}">
              <c16:uniqueId val="{00000000-C2EE-4878-B3A3-4FE9B32BB07D}"/>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JanLLeutscher</c:v>
                      </c:pt>
                      <c:pt idx="1">
                        <c:v>redbullracing</c:v>
                      </c:pt>
                      <c:pt idx="2">
                        <c:v>DSORacing</c:v>
                      </c:pt>
                      <c:pt idx="3">
                        <c:v>BarstoolBigCat</c:v>
                      </c:pt>
                      <c:pt idx="4">
                        <c:v>veerman1955</c:v>
                      </c:pt>
                      <c:pt idx="5">
                        <c:v>JennieGow</c:v>
                      </c:pt>
                      <c:pt idx="6">
                        <c:v>alo_oficial</c:v>
                      </c:pt>
                      <c:pt idx="7">
                        <c:v>F1</c:v>
                      </c:pt>
                    </c:strCache>
                  </c:strRef>
                </c:cat>
                <c:val>
                  <c:numRef>
                    <c:extLst>
                      <c:ext uri="{02D57815-91ED-43cb-92C2-25804820EDAC}">
                        <c15:formulaRef>
                          <c15:sqref>Sheet1!$C$2:$C$9</c15:sqref>
                        </c15:formulaRef>
                      </c:ext>
                    </c:extLst>
                    <c:numCache>
                      <c:formatCode>General</c:formatCode>
                      <c:ptCount val="8"/>
                    </c:numCache>
                  </c:numRef>
                </c:val>
                <c:extLst>
                  <c:ext xmlns:c16="http://schemas.microsoft.com/office/drawing/2014/chart" uri="{C3380CC4-5D6E-409C-BE32-E72D297353CC}">
                    <c16:uniqueId val="{00000001-C2EE-4878-B3A3-4FE9B32BB07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Sheet1!$A$2:$A$9</c15:sqref>
                        </c15:formulaRef>
                      </c:ext>
                    </c:extLst>
                    <c:strCache>
                      <c:ptCount val="8"/>
                      <c:pt idx="0">
                        <c:v>JanLLeutscher</c:v>
                      </c:pt>
                      <c:pt idx="1">
                        <c:v>redbullracing</c:v>
                      </c:pt>
                      <c:pt idx="2">
                        <c:v>DSORacing</c:v>
                      </c:pt>
                      <c:pt idx="3">
                        <c:v>BarstoolBigCat</c:v>
                      </c:pt>
                      <c:pt idx="4">
                        <c:v>veerman1955</c:v>
                      </c:pt>
                      <c:pt idx="5">
                        <c:v>JennieGow</c:v>
                      </c:pt>
                      <c:pt idx="6">
                        <c:v>alo_oficial</c:v>
                      </c:pt>
                      <c:pt idx="7">
                        <c:v>F1</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C2EE-4878-B3A3-4FE9B32BB07D}"/>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Social</c:v>
                </c:pt>
              </c:strCache>
            </c:strRef>
          </c:tx>
          <c:spPr>
            <a:ln w="19050" cap="rnd">
              <a:noFill/>
              <a:round/>
            </a:ln>
            <a:effectLst/>
          </c:spPr>
          <c:marker>
            <c:symbol val="circle"/>
            <c:size val="5"/>
            <c:spPr>
              <a:solidFill>
                <a:srgbClr val="E10600"/>
              </a:solidFill>
              <a:ln w="9525">
                <a:noFill/>
              </a:ln>
              <a:effectLst/>
            </c:spPr>
          </c:marker>
          <c:dLbls>
            <c:delete val="1"/>
          </c:dLbls>
          <c:xVal>
            <c:numRef>
              <c:f>Sheet1!$A$2:$A$21</c:f>
              <c:numCache>
                <c:formatCode>General</c:formatCode>
                <c:ptCount val="20"/>
                <c:pt idx="0">
                  <c:v>6392</c:v>
                </c:pt>
                <c:pt idx="1">
                  <c:v>5479</c:v>
                </c:pt>
                <c:pt idx="2">
                  <c:v>4002</c:v>
                </c:pt>
                <c:pt idx="3">
                  <c:v>2593</c:v>
                </c:pt>
                <c:pt idx="4">
                  <c:v>2429</c:v>
                </c:pt>
                <c:pt idx="5">
                  <c:v>2428</c:v>
                </c:pt>
                <c:pt idx="6">
                  <c:v>2380</c:v>
                </c:pt>
                <c:pt idx="7">
                  <c:v>2230</c:v>
                </c:pt>
                <c:pt idx="8">
                  <c:v>1905</c:v>
                </c:pt>
                <c:pt idx="9">
                  <c:v>1600</c:v>
                </c:pt>
                <c:pt idx="10">
                  <c:v>1492</c:v>
                </c:pt>
                <c:pt idx="11">
                  <c:v>1367</c:v>
                </c:pt>
                <c:pt idx="12">
                  <c:v>1343</c:v>
                </c:pt>
                <c:pt idx="13">
                  <c:v>1312</c:v>
                </c:pt>
                <c:pt idx="14">
                  <c:v>1211</c:v>
                </c:pt>
                <c:pt idx="15">
                  <c:v>1165</c:v>
                </c:pt>
                <c:pt idx="16">
                  <c:v>1079</c:v>
                </c:pt>
                <c:pt idx="17">
                  <c:v>1044</c:v>
                </c:pt>
                <c:pt idx="18">
                  <c:v>748</c:v>
                </c:pt>
                <c:pt idx="19">
                  <c:v>707</c:v>
                </c:pt>
              </c:numCache>
            </c:numRef>
          </c:xVal>
          <c:yVal>
            <c:numRef>
              <c:f>Sheet1!$B$2:$B$21</c:f>
              <c:numCache>
                <c:formatCode>General</c:formatCode>
                <c:ptCount val="20"/>
                <c:pt idx="0">
                  <c:v>44151</c:v>
                </c:pt>
                <c:pt idx="1">
                  <c:v>23139</c:v>
                </c:pt>
                <c:pt idx="2">
                  <c:v>15551</c:v>
                </c:pt>
                <c:pt idx="3">
                  <c:v>11702</c:v>
                </c:pt>
                <c:pt idx="4">
                  <c:v>7736</c:v>
                </c:pt>
                <c:pt idx="5">
                  <c:v>6271</c:v>
                </c:pt>
                <c:pt idx="6">
                  <c:v>4532</c:v>
                </c:pt>
                <c:pt idx="7">
                  <c:v>5336</c:v>
                </c:pt>
                <c:pt idx="8">
                  <c:v>5455</c:v>
                </c:pt>
                <c:pt idx="9">
                  <c:v>3531</c:v>
                </c:pt>
                <c:pt idx="10">
                  <c:v>3246</c:v>
                </c:pt>
                <c:pt idx="11">
                  <c:v>2126</c:v>
                </c:pt>
                <c:pt idx="12">
                  <c:v>2567</c:v>
                </c:pt>
                <c:pt idx="13">
                  <c:v>3543</c:v>
                </c:pt>
                <c:pt idx="14">
                  <c:v>4032</c:v>
                </c:pt>
                <c:pt idx="15">
                  <c:v>1882</c:v>
                </c:pt>
                <c:pt idx="16">
                  <c:v>3913</c:v>
                </c:pt>
                <c:pt idx="17">
                  <c:v>2495</c:v>
                </c:pt>
                <c:pt idx="18">
                  <c:v>1405</c:v>
                </c:pt>
                <c:pt idx="19">
                  <c:v>1393</c:v>
                </c:pt>
              </c:numCache>
            </c:numRef>
          </c:yVal>
          <c:smooth val="0"/>
          <c:extLst>
            <c:ext xmlns:c16="http://schemas.microsoft.com/office/drawing/2014/chart" uri="{C3380CC4-5D6E-409C-BE32-E72D297353CC}">
              <c16:uniqueId val="{00000000-79BA-441D-A39F-0AB6E41E9AF1}"/>
            </c:ext>
          </c:extLst>
        </c:ser>
        <c:dLbls>
          <c:showLegendKey val="0"/>
          <c:showVal val="1"/>
          <c:showCatName val="0"/>
          <c:showSerName val="0"/>
          <c:showPercent val="0"/>
          <c:showBubbleSize val="0"/>
        </c:dLbls>
        <c:axId val="596496415"/>
        <c:axId val="596491007"/>
      </c:scatterChart>
      <c:valAx>
        <c:axId val="596496415"/>
        <c:scaling>
          <c:orientation val="minMax"/>
        </c:scaling>
        <c:delete val="0"/>
        <c:axPos val="b"/>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crossAx val="596491007"/>
        <c:crosses val="autoZero"/>
        <c:crossBetween val="midCat"/>
      </c:valAx>
      <c:valAx>
        <c:axId val="596491007"/>
        <c:scaling>
          <c:orientation val="minMax"/>
        </c:scaling>
        <c:delete val="0"/>
        <c:axPos val="l"/>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crossAx val="596496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1-C3CC-42AC-9757-55243DB6A8B6}"/>
              </c:ext>
            </c:extLst>
          </c:dPt>
          <c:dPt>
            <c:idx val="1"/>
            <c:bubble3D val="0"/>
            <c:spPr>
              <a:solidFill>
                <a:srgbClr val="E10600"/>
              </a:solidFill>
              <a:ln w="19050">
                <a:noFill/>
              </a:ln>
              <a:effectLst/>
            </c:spPr>
            <c:extLst>
              <c:ext xmlns:c16="http://schemas.microsoft.com/office/drawing/2014/chart" uri="{C3380CC4-5D6E-409C-BE32-E72D297353CC}">
                <c16:uniqueId val="{00000003-C3CC-42AC-9757-55243DB6A8B6}"/>
              </c:ext>
            </c:extLst>
          </c:dPt>
          <c:dLbls>
            <c:dLbl>
              <c:idx val="0"/>
              <c:layout>
                <c:manualLayout>
                  <c:x val="0.15455327466780019"/>
                  <c:y val="-1.28961729861308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CC-42AC-9757-55243DB6A8B6}"/>
                </c:ext>
              </c:extLst>
            </c:dLbl>
            <c:dLbl>
              <c:idx val="1"/>
              <c:layout>
                <c:manualLayout>
                  <c:x val="-0.14715586294038241"/>
                  <c:y val="0.3387346512107261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CC-42AC-9757-55243DB6A8B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nl-NL"/>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C3CC-42AC-9757-55243DB6A8B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F0CC-433B-85F2-A8A7F1F7FE1C}"/>
              </c:ext>
            </c:extLst>
          </c:dPt>
          <c:dPt>
            <c:idx val="1"/>
            <c:bubble3D val="0"/>
            <c:spPr>
              <a:solidFill>
                <a:srgbClr val="E10600"/>
              </a:solidFill>
              <a:ln w="19050">
                <a:noFill/>
              </a:ln>
              <a:effectLst/>
            </c:spPr>
            <c:extLst>
              <c:ext xmlns:c16="http://schemas.microsoft.com/office/drawing/2014/chart" uri="{C3380CC4-5D6E-409C-BE32-E72D297353CC}">
                <c16:uniqueId val="{00000003-F0CC-433B-85F2-A8A7F1F7FE1C}"/>
              </c:ext>
            </c:extLst>
          </c:dPt>
          <c:dPt>
            <c:idx val="2"/>
            <c:bubble3D val="0"/>
            <c:spPr>
              <a:solidFill>
                <a:srgbClr val="00B0F0"/>
              </a:solidFill>
              <a:ln w="19050">
                <a:noFill/>
              </a:ln>
              <a:effectLst/>
            </c:spPr>
            <c:extLst>
              <c:ext xmlns:c16="http://schemas.microsoft.com/office/drawing/2014/chart" uri="{C3380CC4-5D6E-409C-BE32-E72D297353CC}">
                <c16:uniqueId val="{00000005-F0CC-433B-85F2-A8A7F1F7FE1C}"/>
              </c:ext>
            </c:extLst>
          </c:dPt>
          <c:cat>
            <c:strRef>
              <c:f>Sheet1!$A$2:$A$4</c:f>
              <c:strCache>
                <c:ptCount val="3"/>
                <c:pt idx="0">
                  <c:v>Joy</c:v>
                </c:pt>
                <c:pt idx="1">
                  <c:v>Anger</c:v>
                </c:pt>
                <c:pt idx="2">
                  <c:v>Sadness</c:v>
                </c:pt>
              </c:strCache>
            </c:strRef>
          </c:cat>
          <c:val>
            <c:numRef>
              <c:f>Sheet1!$B$2:$B$4</c:f>
              <c:numCache>
                <c:formatCode>General</c:formatCode>
                <c:ptCount val="3"/>
                <c:pt idx="0">
                  <c:v>3174</c:v>
                </c:pt>
                <c:pt idx="1">
                  <c:v>958</c:v>
                </c:pt>
                <c:pt idx="2">
                  <c:v>917</c:v>
                </c:pt>
              </c:numCache>
            </c:numRef>
          </c:val>
          <c:extLst>
            <c:ext xmlns:c16="http://schemas.microsoft.com/office/drawing/2014/chart" uri="{C3380CC4-5D6E-409C-BE32-E72D297353CC}">
              <c16:uniqueId val="{00000006-F0CC-433B-85F2-A8A7F1F7FE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8BF5-4F2D-9BB5-2D7BBFAA2142}"/>
              </c:ext>
            </c:extLst>
          </c:dPt>
          <c:dPt>
            <c:idx val="1"/>
            <c:bubble3D val="0"/>
            <c:spPr>
              <a:solidFill>
                <a:srgbClr val="E10600"/>
              </a:solidFill>
              <a:ln w="19050">
                <a:noFill/>
              </a:ln>
              <a:effectLst/>
            </c:spPr>
            <c:extLst>
              <c:ext xmlns:c16="http://schemas.microsoft.com/office/drawing/2014/chart" uri="{C3380CC4-5D6E-409C-BE32-E72D297353CC}">
                <c16:uniqueId val="{00000003-8BF5-4F2D-9BB5-2D7BBFAA2142}"/>
              </c:ext>
            </c:extLst>
          </c:dPt>
          <c:dPt>
            <c:idx val="2"/>
            <c:bubble3D val="0"/>
            <c:spPr>
              <a:solidFill>
                <a:srgbClr val="00B0F0"/>
              </a:solidFill>
              <a:ln w="19050">
                <a:noFill/>
              </a:ln>
              <a:effectLst/>
            </c:spPr>
            <c:extLst>
              <c:ext xmlns:c16="http://schemas.microsoft.com/office/drawing/2014/chart" uri="{C3380CC4-5D6E-409C-BE32-E72D297353CC}">
                <c16:uniqueId val="{00000005-8BF5-4F2D-9BB5-2D7BBFAA2142}"/>
              </c:ext>
            </c:extLst>
          </c:dPt>
          <c:cat>
            <c:strRef>
              <c:f>Sheet1!$A$2:$A$4</c:f>
              <c:strCache>
                <c:ptCount val="3"/>
                <c:pt idx="0">
                  <c:v>Joy</c:v>
                </c:pt>
                <c:pt idx="1">
                  <c:v>Anger</c:v>
                </c:pt>
                <c:pt idx="2">
                  <c:v>Sadness</c:v>
                </c:pt>
              </c:strCache>
            </c:strRef>
          </c:cat>
          <c:val>
            <c:numRef>
              <c:f>Sheet1!$B$2:$B$4</c:f>
              <c:numCache>
                <c:formatCode>General</c:formatCode>
                <c:ptCount val="3"/>
                <c:pt idx="0">
                  <c:v>375</c:v>
                </c:pt>
                <c:pt idx="1">
                  <c:v>637</c:v>
                </c:pt>
                <c:pt idx="2">
                  <c:v>577</c:v>
                </c:pt>
              </c:numCache>
            </c:numRef>
          </c:val>
          <c:extLst>
            <c:ext xmlns:c16="http://schemas.microsoft.com/office/drawing/2014/chart" uri="{C3380CC4-5D6E-409C-BE32-E72D297353CC}">
              <c16:uniqueId val="{00000006-8BF5-4F2D-9BB5-2D7BBFAA21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9ED6-4C84-B0C6-3A2DF4B35768}"/>
              </c:ext>
            </c:extLst>
          </c:dPt>
          <c:dPt>
            <c:idx val="1"/>
            <c:bubble3D val="0"/>
            <c:spPr>
              <a:solidFill>
                <a:srgbClr val="E10600"/>
              </a:solidFill>
              <a:ln w="19050">
                <a:noFill/>
              </a:ln>
              <a:effectLst/>
            </c:spPr>
            <c:extLst>
              <c:ext xmlns:c16="http://schemas.microsoft.com/office/drawing/2014/chart" uri="{C3380CC4-5D6E-409C-BE32-E72D297353CC}">
                <c16:uniqueId val="{00000003-9ED6-4C84-B0C6-3A2DF4B35768}"/>
              </c:ext>
            </c:extLst>
          </c:dPt>
          <c:dPt>
            <c:idx val="2"/>
            <c:bubble3D val="0"/>
            <c:spPr>
              <a:solidFill>
                <a:srgbClr val="00B0F0"/>
              </a:solidFill>
              <a:ln w="19050">
                <a:noFill/>
              </a:ln>
              <a:effectLst/>
            </c:spPr>
            <c:extLst>
              <c:ext xmlns:c16="http://schemas.microsoft.com/office/drawing/2014/chart" uri="{C3380CC4-5D6E-409C-BE32-E72D297353CC}">
                <c16:uniqueId val="{00000005-9ED6-4C84-B0C6-3A2DF4B35768}"/>
              </c:ext>
            </c:extLst>
          </c:dPt>
          <c:cat>
            <c:strRef>
              <c:f>Sheet1!$A$2:$A$4</c:f>
              <c:strCache>
                <c:ptCount val="3"/>
                <c:pt idx="0">
                  <c:v>Joy</c:v>
                </c:pt>
                <c:pt idx="1">
                  <c:v>Anger</c:v>
                </c:pt>
                <c:pt idx="2">
                  <c:v>Sadness</c:v>
                </c:pt>
              </c:strCache>
            </c:strRef>
          </c:cat>
          <c:val>
            <c:numRef>
              <c:f>Sheet1!$B$2:$B$4</c:f>
              <c:numCache>
                <c:formatCode>General</c:formatCode>
                <c:ptCount val="3"/>
                <c:pt idx="0">
                  <c:v>1822</c:v>
                </c:pt>
                <c:pt idx="1">
                  <c:v>1089</c:v>
                </c:pt>
                <c:pt idx="2">
                  <c:v>958</c:v>
                </c:pt>
              </c:numCache>
            </c:numRef>
          </c:val>
          <c:extLst>
            <c:ext xmlns:c16="http://schemas.microsoft.com/office/drawing/2014/chart" uri="{C3380CC4-5D6E-409C-BE32-E72D297353CC}">
              <c16:uniqueId val="{00000006-9ED6-4C84-B0C6-3A2DF4B357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1-A3F0-4ED2-AAA4-E854EC7708B8}"/>
              </c:ext>
            </c:extLst>
          </c:dPt>
          <c:dPt>
            <c:idx val="1"/>
            <c:bubble3D val="0"/>
            <c:spPr>
              <a:solidFill>
                <a:srgbClr val="E10600"/>
              </a:solidFill>
              <a:ln w="19050">
                <a:noFill/>
              </a:ln>
              <a:effectLst/>
            </c:spPr>
            <c:extLst>
              <c:ext xmlns:c16="http://schemas.microsoft.com/office/drawing/2014/chart" uri="{C3380CC4-5D6E-409C-BE32-E72D297353CC}">
                <c16:uniqueId val="{00000003-A3F0-4ED2-AAA4-E854EC7708B8}"/>
              </c:ext>
            </c:extLst>
          </c:dPt>
          <c:dLbls>
            <c:dLbl>
              <c:idx val="0"/>
              <c:layout>
                <c:manualLayout>
                  <c:x val="0.12089732025588867"/>
                  <c:y val="3.384925040422398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3F0-4ED2-AAA4-E854EC7708B8}"/>
                </c:ext>
              </c:extLst>
            </c:dLbl>
            <c:dLbl>
              <c:idx val="1"/>
              <c:layout>
                <c:manualLayout>
                  <c:x val="-7.3112671231890941E-2"/>
                  <c:y val="-9.755914363044630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3F0-4ED2-AAA4-E854EC7708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nl-NL"/>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C-A3F0-4ED2-AAA4-E854EC7708B8}"/>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3178107043424339"/>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Politician</c:v>
                </c:pt>
                <c:pt idx="1">
                  <c:v>Legal</c:v>
                </c:pt>
                <c:pt idx="2">
                  <c:v>Teacher &amp; Lecturer</c:v>
                </c:pt>
                <c:pt idx="3">
                  <c:v>Sportpersons &amp; Trainer</c:v>
                </c:pt>
                <c:pt idx="4">
                  <c:v>Scientist &amp; Researcher</c:v>
                </c:pt>
                <c:pt idx="5">
                  <c:v>Health practitioner</c:v>
                </c:pt>
                <c:pt idx="6">
                  <c:v>Sales/Marketing/PR</c:v>
                </c:pt>
                <c:pt idx="7">
                  <c:v>Software developer &amp; IT</c:v>
                </c:pt>
                <c:pt idx="8">
                  <c:v>Student</c:v>
                </c:pt>
                <c:pt idx="9">
                  <c:v>Executive</c:v>
                </c:pt>
                <c:pt idx="10">
                  <c:v>Journalist</c:v>
                </c:pt>
                <c:pt idx="11">
                  <c:v>Artist</c:v>
                </c:pt>
              </c:strCache>
            </c:strRef>
          </c:cat>
          <c:val>
            <c:numRef>
              <c:f>Sheet1!$B$2:$B$13</c:f>
              <c:numCache>
                <c:formatCode>0%</c:formatCode>
                <c:ptCount val="12"/>
                <c:pt idx="0">
                  <c:v>1.0973936899862825E-2</c:v>
                </c:pt>
                <c:pt idx="1">
                  <c:v>2.3662551440329218E-2</c:v>
                </c:pt>
                <c:pt idx="2">
                  <c:v>3.0589849108367626E-2</c:v>
                </c:pt>
                <c:pt idx="3">
                  <c:v>4.0397805212620028E-2</c:v>
                </c:pt>
                <c:pt idx="4">
                  <c:v>4.3689986282578877E-2</c:v>
                </c:pt>
                <c:pt idx="5">
                  <c:v>5.226337448559671E-2</c:v>
                </c:pt>
                <c:pt idx="6">
                  <c:v>5.2674897119341563E-2</c:v>
                </c:pt>
                <c:pt idx="7">
                  <c:v>7.9629629629629634E-2</c:v>
                </c:pt>
                <c:pt idx="8">
                  <c:v>8.7379972565157754E-2</c:v>
                </c:pt>
                <c:pt idx="9">
                  <c:v>0.14828532235939643</c:v>
                </c:pt>
                <c:pt idx="10">
                  <c:v>0.20541838134430726</c:v>
                </c:pt>
                <c:pt idx="11">
                  <c:v>0.22503429355281207</c:v>
                </c:pt>
              </c:numCache>
            </c:numRef>
          </c:val>
          <c:extLst>
            <c:ext xmlns:c16="http://schemas.microsoft.com/office/drawing/2014/chart" uri="{C3380CC4-5D6E-409C-BE32-E72D297353CC}">
              <c16:uniqueId val="{00000000-1876-4932-B3C9-28A6EDA7264D}"/>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Sheet1!$A$2:$A$13</c15:sqref>
                        </c15:formulaRef>
                      </c:ext>
                    </c:extLst>
                    <c:strCache>
                      <c:ptCount val="12"/>
                      <c:pt idx="0">
                        <c:v>Politician</c:v>
                      </c:pt>
                      <c:pt idx="1">
                        <c:v>Legal</c:v>
                      </c:pt>
                      <c:pt idx="2">
                        <c:v>Teacher &amp; Lecturer</c:v>
                      </c:pt>
                      <c:pt idx="3">
                        <c:v>Sportpersons &amp; Trainer</c:v>
                      </c:pt>
                      <c:pt idx="4">
                        <c:v>Scientist &amp; Researcher</c:v>
                      </c:pt>
                      <c:pt idx="5">
                        <c:v>Health practitioner</c:v>
                      </c:pt>
                      <c:pt idx="6">
                        <c:v>Sales/Marketing/PR</c:v>
                      </c:pt>
                      <c:pt idx="7">
                        <c:v>Software developer &amp; IT</c:v>
                      </c:pt>
                      <c:pt idx="8">
                        <c:v>Student</c:v>
                      </c:pt>
                      <c:pt idx="9">
                        <c:v>Executive</c:v>
                      </c:pt>
                      <c:pt idx="10">
                        <c:v>Journalist</c:v>
                      </c:pt>
                      <c:pt idx="11">
                        <c:v>Artist</c:v>
                      </c:pt>
                    </c:strCache>
                  </c:strRef>
                </c:cat>
                <c:val>
                  <c:numRef>
                    <c:extLst>
                      <c:ext uri="{02D57815-91ED-43cb-92C2-25804820EDAC}">
                        <c15:formulaRef>
                          <c15:sqref>Sheet1!$C$2:$C$13</c15:sqref>
                        </c15:formulaRef>
                      </c:ext>
                    </c:extLst>
                    <c:numCache>
                      <c:formatCode>General</c:formatCode>
                      <c:ptCount val="12"/>
                    </c:numCache>
                  </c:numRef>
                </c:val>
                <c:extLst>
                  <c:ext xmlns:c16="http://schemas.microsoft.com/office/drawing/2014/chart" uri="{C3380CC4-5D6E-409C-BE32-E72D297353CC}">
                    <c16:uniqueId val="{00000001-1876-4932-B3C9-28A6EDA7264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12"/>
                      <c:pt idx="0">
                        <c:v>Politician</c:v>
                      </c:pt>
                      <c:pt idx="1">
                        <c:v>Legal</c:v>
                      </c:pt>
                      <c:pt idx="2">
                        <c:v>Teacher &amp; Lecturer</c:v>
                      </c:pt>
                      <c:pt idx="3">
                        <c:v>Sportpersons &amp; Trainer</c:v>
                      </c:pt>
                      <c:pt idx="4">
                        <c:v>Scientist &amp; Researcher</c:v>
                      </c:pt>
                      <c:pt idx="5">
                        <c:v>Health practitioner</c:v>
                      </c:pt>
                      <c:pt idx="6">
                        <c:v>Sales/Marketing/PR</c:v>
                      </c:pt>
                      <c:pt idx="7">
                        <c:v>Software developer &amp; IT</c:v>
                      </c:pt>
                      <c:pt idx="8">
                        <c:v>Student</c:v>
                      </c:pt>
                      <c:pt idx="9">
                        <c:v>Executive</c:v>
                      </c:pt>
                      <c:pt idx="10">
                        <c:v>Journalist</c:v>
                      </c:pt>
                      <c:pt idx="11">
                        <c:v>Artist</c:v>
                      </c:pt>
                    </c:strCache>
                  </c:strRef>
                </c:cat>
                <c:val>
                  <c:numRef>
                    <c:extLst xmlns:c15="http://schemas.microsoft.com/office/drawing/2012/chart">
                      <c:ext xmlns:c15="http://schemas.microsoft.com/office/drawing/2012/chart" uri="{02D57815-91ED-43cb-92C2-25804820EDAC}">
                        <c15:formulaRef>
                          <c15:sqref>Sheet1!$D$2:$D$13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2-1876-4932-B3C9-28A6EDA7264D}"/>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scaling>
        <c:delete val="1"/>
        <c:axPos val="b"/>
        <c:numFmt formatCode="0%" sourceLinked="1"/>
        <c:majorTickMark val="none"/>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4069612948721421"/>
          <c:h val="0.88904854022465585"/>
        </c:manualLayout>
      </c:layout>
      <c:barChart>
        <c:barDir val="bar"/>
        <c:grouping val="clustered"/>
        <c:varyColors val="0"/>
        <c:ser>
          <c:idx val="0"/>
          <c:order val="0"/>
          <c:tx>
            <c:strRef>
              <c:f>Sheet1!$B$1</c:f>
              <c:strCache>
                <c:ptCount val="1"/>
                <c:pt idx="0">
                  <c:v>Social</c:v>
                </c:pt>
              </c:strCache>
            </c:strRef>
          </c:tx>
          <c:spPr>
            <a:solidFill>
              <a:schemeClr val="bg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Fine arts</c:v>
                </c:pt>
                <c:pt idx="1">
                  <c:v>Photo &amp; Video</c:v>
                </c:pt>
                <c:pt idx="2">
                  <c:v>Food &amp; Drinks</c:v>
                </c:pt>
                <c:pt idx="3">
                  <c:v>TV</c:v>
                </c:pt>
                <c:pt idx="4">
                  <c:v>Business</c:v>
                </c:pt>
                <c:pt idx="5">
                  <c:v>Books</c:v>
                </c:pt>
                <c:pt idx="6">
                  <c:v>Family &amp; Parenting</c:v>
                </c:pt>
                <c:pt idx="7">
                  <c:v>Technology</c:v>
                </c:pt>
                <c:pt idx="8">
                  <c:v>Games</c:v>
                </c:pt>
                <c:pt idx="9">
                  <c:v>Music</c:v>
                </c:pt>
                <c:pt idx="10">
                  <c:v>Automotive</c:v>
                </c:pt>
                <c:pt idx="11">
                  <c:v>Sports</c:v>
                </c:pt>
              </c:strCache>
            </c:strRef>
          </c:cat>
          <c:val>
            <c:numRef>
              <c:f>Sheet1!$B$2:$B$13</c:f>
              <c:numCache>
                <c:formatCode>0%</c:formatCode>
                <c:ptCount val="12"/>
                <c:pt idx="0">
                  <c:v>1.5748080605225246E-2</c:v>
                </c:pt>
                <c:pt idx="1">
                  <c:v>1.8311431547303494E-2</c:v>
                </c:pt>
                <c:pt idx="2">
                  <c:v>2.1579548076863107E-2</c:v>
                </c:pt>
                <c:pt idx="3">
                  <c:v>2.3138763978370558E-2</c:v>
                </c:pt>
                <c:pt idx="4">
                  <c:v>2.6855934687564316E-2</c:v>
                </c:pt>
                <c:pt idx="5">
                  <c:v>2.9674997037489787E-2</c:v>
                </c:pt>
                <c:pt idx="6">
                  <c:v>3.0716553259696765E-2</c:v>
                </c:pt>
                <c:pt idx="7">
                  <c:v>3.3984669789256378E-2</c:v>
                </c:pt>
                <c:pt idx="8">
                  <c:v>3.7994973087933537E-2</c:v>
                </c:pt>
                <c:pt idx="9">
                  <c:v>4.5909553003985352E-2</c:v>
                </c:pt>
                <c:pt idx="10">
                  <c:v>0.28922207600241989</c:v>
                </c:pt>
                <c:pt idx="11">
                  <c:v>0.34063254270692356</c:v>
                </c:pt>
              </c:numCache>
            </c:numRef>
          </c:val>
          <c:extLst>
            <c:ext xmlns:c16="http://schemas.microsoft.com/office/drawing/2014/chart" uri="{C3380CC4-5D6E-409C-BE32-E72D297353CC}">
              <c16:uniqueId val="{00000000-3C77-414C-B2BB-30BCCE0077BC}"/>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Sheet1!$A$2:$A$13</c15:sqref>
                        </c15:formulaRef>
                      </c:ext>
                    </c:extLst>
                    <c:strCache>
                      <c:ptCount val="12"/>
                      <c:pt idx="0">
                        <c:v>Fine arts</c:v>
                      </c:pt>
                      <c:pt idx="1">
                        <c:v>Photo &amp; Video</c:v>
                      </c:pt>
                      <c:pt idx="2">
                        <c:v>Food &amp; Drinks</c:v>
                      </c:pt>
                      <c:pt idx="3">
                        <c:v>TV</c:v>
                      </c:pt>
                      <c:pt idx="4">
                        <c:v>Business</c:v>
                      </c:pt>
                      <c:pt idx="5">
                        <c:v>Books</c:v>
                      </c:pt>
                      <c:pt idx="6">
                        <c:v>Family &amp; Parenting</c:v>
                      </c:pt>
                      <c:pt idx="7">
                        <c:v>Technology</c:v>
                      </c:pt>
                      <c:pt idx="8">
                        <c:v>Games</c:v>
                      </c:pt>
                      <c:pt idx="9">
                        <c:v>Music</c:v>
                      </c:pt>
                      <c:pt idx="10">
                        <c:v>Automotive</c:v>
                      </c:pt>
                      <c:pt idx="11">
                        <c:v>Sports</c:v>
                      </c:pt>
                    </c:strCache>
                  </c:strRef>
                </c:cat>
                <c:val>
                  <c:numRef>
                    <c:extLst>
                      <c:ext uri="{02D57815-91ED-43cb-92C2-25804820EDAC}">
                        <c15:formulaRef>
                          <c15:sqref>Sheet1!$C$2:$C$13</c15:sqref>
                        </c15:formulaRef>
                      </c:ext>
                    </c:extLst>
                    <c:numCache>
                      <c:formatCode>General</c:formatCode>
                      <c:ptCount val="12"/>
                    </c:numCache>
                  </c:numRef>
                </c:val>
                <c:extLst>
                  <c:ext xmlns:c16="http://schemas.microsoft.com/office/drawing/2014/chart" uri="{C3380CC4-5D6E-409C-BE32-E72D297353CC}">
                    <c16:uniqueId val="{00000001-3C77-414C-B2BB-30BCCE0077B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Sheet1!$A$2:$A$13</c15:sqref>
                        </c15:formulaRef>
                      </c:ext>
                    </c:extLst>
                    <c:strCache>
                      <c:ptCount val="12"/>
                      <c:pt idx="0">
                        <c:v>Fine arts</c:v>
                      </c:pt>
                      <c:pt idx="1">
                        <c:v>Photo &amp; Video</c:v>
                      </c:pt>
                      <c:pt idx="2">
                        <c:v>Food &amp; Drinks</c:v>
                      </c:pt>
                      <c:pt idx="3">
                        <c:v>TV</c:v>
                      </c:pt>
                      <c:pt idx="4">
                        <c:v>Business</c:v>
                      </c:pt>
                      <c:pt idx="5">
                        <c:v>Books</c:v>
                      </c:pt>
                      <c:pt idx="6">
                        <c:v>Family &amp; Parenting</c:v>
                      </c:pt>
                      <c:pt idx="7">
                        <c:v>Technology</c:v>
                      </c:pt>
                      <c:pt idx="8">
                        <c:v>Games</c:v>
                      </c:pt>
                      <c:pt idx="9">
                        <c:v>Music</c:v>
                      </c:pt>
                      <c:pt idx="10">
                        <c:v>Automotive</c:v>
                      </c:pt>
                      <c:pt idx="11">
                        <c:v>Sports</c:v>
                      </c:pt>
                    </c:strCache>
                  </c:strRef>
                </c:cat>
                <c:val>
                  <c:numRef>
                    <c:extLst xmlns:c15="http://schemas.microsoft.com/office/drawing/2012/chart">
                      <c:ext xmlns:c15="http://schemas.microsoft.com/office/drawing/2012/chart" uri="{02D57815-91ED-43cb-92C2-25804820EDAC}">
                        <c15:formulaRef>
                          <c15:sqref>Sheet1!$D$2:$D$13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2-3C77-414C-B2BB-30BCCE0077BC}"/>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scaling>
        <c:delete val="1"/>
        <c:axPos val="b"/>
        <c:numFmt formatCode="0%" sourceLinked="1"/>
        <c:majorTickMark val="none"/>
        <c:minorTickMark val="none"/>
        <c:tickLblPos val="nextTo"/>
        <c:crossAx val="45058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6639-4A47-8D9B-70D08BF52394}"/>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6639-4A47-8D9B-70D08BF52394}"/>
              </c:ext>
            </c:extLst>
          </c:dPt>
          <c:dPt>
            <c:idx val="2"/>
            <c:bubble3D val="0"/>
            <c:spPr>
              <a:solidFill>
                <a:srgbClr val="E10600"/>
              </a:solidFill>
              <a:ln w="19050">
                <a:noFill/>
              </a:ln>
              <a:effectLst/>
            </c:spPr>
            <c:extLst>
              <c:ext xmlns:c16="http://schemas.microsoft.com/office/drawing/2014/chart" uri="{C3380CC4-5D6E-409C-BE32-E72D297353CC}">
                <c16:uniqueId val="{00000005-6639-4A47-8D9B-70D08BF52394}"/>
              </c:ext>
            </c:extLst>
          </c:dPt>
          <c:dLbls>
            <c:dLbl>
              <c:idx val="0"/>
              <c:layout>
                <c:manualLayout>
                  <c:x val="9.4646738391855903E-2"/>
                  <c:y val="-0.102294374212152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639-4A47-8D9B-70D08BF52394}"/>
                </c:ext>
              </c:extLst>
            </c:dLbl>
            <c:dLbl>
              <c:idx val="1"/>
              <c:layout>
                <c:manualLayout>
                  <c:x val="-7.27477517474234E-2"/>
                  <c:y val="0.1044472555874399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639-4A47-8D9B-70D08BF52394}"/>
                </c:ext>
              </c:extLst>
            </c:dLbl>
            <c:dLbl>
              <c:idx val="2"/>
              <c:layout>
                <c:manualLayout>
                  <c:x val="-7.2376917593772197E-2"/>
                  <c:y val="-0.110818905396498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639-4A47-8D9B-70D08BF5239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nl-NL"/>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Positive</c:v>
                </c:pt>
                <c:pt idx="1">
                  <c:v>Neutral</c:v>
                </c:pt>
                <c:pt idx="2">
                  <c:v>Negative</c:v>
                </c:pt>
              </c:strCache>
            </c:strRef>
          </c:cat>
          <c:val>
            <c:numRef>
              <c:f>Sheet1!$B$2:$B$4</c:f>
              <c:numCache>
                <c:formatCode>General</c:formatCode>
                <c:ptCount val="3"/>
                <c:pt idx="0">
                  <c:v>36</c:v>
                </c:pt>
                <c:pt idx="1">
                  <c:v>52</c:v>
                </c:pt>
                <c:pt idx="2">
                  <c:v>12</c:v>
                </c:pt>
              </c:numCache>
            </c:numRef>
          </c:val>
          <c:extLst>
            <c:ext xmlns:c16="http://schemas.microsoft.com/office/drawing/2014/chart" uri="{C3380CC4-5D6E-409C-BE32-E72D297353CC}">
              <c16:uniqueId val="{00000006-6639-4A47-8D9B-70D08BF52394}"/>
            </c:ext>
          </c:extLst>
        </c:ser>
        <c:dLbls>
          <c:showLegendKey val="0"/>
          <c:showVal val="0"/>
          <c:showCatName val="0"/>
          <c:showSerName val="0"/>
          <c:showPercent val="0"/>
          <c:showBubbleSize val="0"/>
          <c:showLeaderLines val="0"/>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804097918842E-2"/>
          <c:y val="7.5220005785635938E-2"/>
          <c:w val="0.92118519590208114"/>
          <c:h val="0.44880988731119587"/>
        </c:manualLayout>
      </c:layout>
      <c:lineChart>
        <c:grouping val="standard"/>
        <c:varyColors val="0"/>
        <c:ser>
          <c:idx val="2"/>
          <c:order val="0"/>
          <c:tx>
            <c:strRef>
              <c:f>Sheet1!$D$1</c:f>
              <c:strCache>
                <c:ptCount val="1"/>
                <c:pt idx="0">
                  <c:v>Disgust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Sheet1!$D$2:$D$6</c:f>
              <c:numCache>
                <c:formatCode>General</c:formatCode>
                <c:ptCount val="5"/>
                <c:pt idx="0">
                  <c:v>0</c:v>
                </c:pt>
                <c:pt idx="1">
                  <c:v>0</c:v>
                </c:pt>
                <c:pt idx="2">
                  <c:v>0</c:v>
                </c:pt>
                <c:pt idx="3">
                  <c:v>0</c:v>
                </c:pt>
                <c:pt idx="4">
                  <c:v>2</c:v>
                </c:pt>
              </c:numCache>
            </c:numRef>
          </c:val>
          <c:smooth val="0"/>
          <c:extLst>
            <c:ext xmlns:c16="http://schemas.microsoft.com/office/drawing/2014/chart" uri="{C3380CC4-5D6E-409C-BE32-E72D297353CC}">
              <c16:uniqueId val="{00000002-C270-45BD-94BF-09CE89929B28}"/>
            </c:ext>
          </c:extLst>
        </c:ser>
        <c:ser>
          <c:idx val="1"/>
          <c:order val="1"/>
          <c:tx>
            <c:strRef>
              <c:f>Sheet1!$C$1</c:f>
              <c:strCache>
                <c:ptCount val="1"/>
                <c:pt idx="0">
                  <c:v>Fear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Sheet1!$C$2:$C$6</c:f>
              <c:numCache>
                <c:formatCode>General</c:formatCode>
                <c:ptCount val="5"/>
                <c:pt idx="0">
                  <c:v>1</c:v>
                </c:pt>
                <c:pt idx="1">
                  <c:v>1</c:v>
                </c:pt>
                <c:pt idx="2">
                  <c:v>0</c:v>
                </c:pt>
                <c:pt idx="3">
                  <c:v>1</c:v>
                </c:pt>
                <c:pt idx="4">
                  <c:v>0</c:v>
                </c:pt>
              </c:numCache>
            </c:numRef>
          </c:val>
          <c:smooth val="0"/>
          <c:extLst>
            <c:ext xmlns:c16="http://schemas.microsoft.com/office/drawing/2014/chart" uri="{C3380CC4-5D6E-409C-BE32-E72D297353CC}">
              <c16:uniqueId val="{00000001-C270-45BD-94BF-09CE89929B28}"/>
            </c:ext>
          </c:extLst>
        </c:ser>
        <c:ser>
          <c:idx val="4"/>
          <c:order val="2"/>
          <c:tx>
            <c:strRef>
              <c:f>Sheet1!$F$1</c:f>
              <c:strCache>
                <c:ptCount val="1"/>
                <c:pt idx="0">
                  <c:v>Surprise</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Sheet1!$F$2:$F$6</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4-C270-45BD-94BF-09CE89929B28}"/>
            </c:ext>
          </c:extLst>
        </c:ser>
        <c:ser>
          <c:idx val="5"/>
          <c:order val="3"/>
          <c:tx>
            <c:strRef>
              <c:f>Sheet1!$G$1</c:f>
              <c:strCache>
                <c:ptCount val="1"/>
                <c:pt idx="0">
                  <c:v>Sadness</c:v>
                </c:pt>
              </c:strCache>
            </c:strRef>
          </c:tx>
          <c:spPr>
            <a:ln w="28575" cap="rnd">
              <a:solidFill>
                <a:srgbClr val="00B0F0"/>
              </a:solidFill>
              <a:round/>
            </a:ln>
            <a:effectLst/>
          </c:spPr>
          <c:marker>
            <c:symbol val="circle"/>
            <c:size val="5"/>
            <c:spPr>
              <a:solidFill>
                <a:schemeClr val="accent5"/>
              </a:solidFill>
              <a:ln w="9525">
                <a:solidFill>
                  <a:srgbClr val="00B0F0"/>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Sheet1!$G$2:$G$6</c:f>
              <c:numCache>
                <c:formatCode>General</c:formatCode>
                <c:ptCount val="5"/>
                <c:pt idx="0">
                  <c:v>2</c:v>
                </c:pt>
                <c:pt idx="1">
                  <c:v>1</c:v>
                </c:pt>
                <c:pt idx="2">
                  <c:v>7</c:v>
                </c:pt>
                <c:pt idx="3">
                  <c:v>4</c:v>
                </c:pt>
                <c:pt idx="4">
                  <c:v>3</c:v>
                </c:pt>
              </c:numCache>
            </c:numRef>
          </c:val>
          <c:smooth val="0"/>
          <c:extLst>
            <c:ext xmlns:c16="http://schemas.microsoft.com/office/drawing/2014/chart" uri="{C3380CC4-5D6E-409C-BE32-E72D297353CC}">
              <c16:uniqueId val="{00000005-C270-45BD-94BF-09CE89929B28}"/>
            </c:ext>
          </c:extLst>
        </c:ser>
        <c:ser>
          <c:idx val="0"/>
          <c:order val="4"/>
          <c:tx>
            <c:strRef>
              <c:f>Sheet1!$B$1</c:f>
              <c:strCache>
                <c:ptCount val="1"/>
                <c:pt idx="0">
                  <c:v>Anger</c:v>
                </c:pt>
              </c:strCache>
            </c:strRef>
          </c:tx>
          <c:spPr>
            <a:ln w="28575" cap="rnd">
              <a:solidFill>
                <a:srgbClr val="E10600"/>
              </a:solidFill>
              <a:round/>
            </a:ln>
            <a:effectLst/>
          </c:spPr>
          <c:marker>
            <c:symbol val="circle"/>
            <c:size val="5"/>
            <c:spPr>
              <a:solidFill>
                <a:srgbClr val="E10600"/>
              </a:solidFill>
              <a:ln w="9525">
                <a:solidFill>
                  <a:srgbClr val="E10600"/>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Sheet1!$B$2:$B$6</c:f>
              <c:numCache>
                <c:formatCode>General</c:formatCode>
                <c:ptCount val="5"/>
                <c:pt idx="0">
                  <c:v>3</c:v>
                </c:pt>
                <c:pt idx="1">
                  <c:v>1</c:v>
                </c:pt>
                <c:pt idx="2">
                  <c:v>3</c:v>
                </c:pt>
                <c:pt idx="3">
                  <c:v>0</c:v>
                </c:pt>
                <c:pt idx="4">
                  <c:v>1</c:v>
                </c:pt>
              </c:numCache>
            </c:numRef>
          </c:val>
          <c:smooth val="0"/>
          <c:extLst>
            <c:ext xmlns:c16="http://schemas.microsoft.com/office/drawing/2014/chart" uri="{C3380CC4-5D6E-409C-BE32-E72D297353CC}">
              <c16:uniqueId val="{00000000-C270-45BD-94BF-09CE89929B28}"/>
            </c:ext>
          </c:extLst>
        </c:ser>
        <c:ser>
          <c:idx val="3"/>
          <c:order val="5"/>
          <c:tx>
            <c:strRef>
              <c:f>Sheet1!$E$1</c:f>
              <c:strCache>
                <c:ptCount val="1"/>
                <c:pt idx="0">
                  <c:v>Joy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Sheet1!$E$2:$E$6</c:f>
              <c:numCache>
                <c:formatCode>General</c:formatCode>
                <c:ptCount val="5"/>
                <c:pt idx="0">
                  <c:v>0</c:v>
                </c:pt>
                <c:pt idx="1">
                  <c:v>2</c:v>
                </c:pt>
                <c:pt idx="2">
                  <c:v>6</c:v>
                </c:pt>
                <c:pt idx="3">
                  <c:v>3</c:v>
                </c:pt>
                <c:pt idx="4">
                  <c:v>2</c:v>
                </c:pt>
              </c:numCache>
            </c:numRef>
          </c:val>
          <c:smooth val="0"/>
          <c:extLst>
            <c:ext xmlns:c16="http://schemas.microsoft.com/office/drawing/2014/chart" uri="{C3380CC4-5D6E-409C-BE32-E72D297353CC}">
              <c16:uniqueId val="{00000003-C270-45BD-94BF-09CE89929B28}"/>
            </c:ext>
          </c:extLst>
        </c:ser>
        <c:dLbls>
          <c:showLegendKey val="0"/>
          <c:showVal val="0"/>
          <c:showCatName val="0"/>
          <c:showSerName val="0"/>
          <c:showPercent val="0"/>
          <c:showBubbleSize val="0"/>
        </c:dLbls>
        <c:marker val="1"/>
        <c:smooth val="0"/>
        <c:axId val="580908095"/>
        <c:axId val="580908511"/>
      </c:lineChart>
      <c:catAx>
        <c:axId val="580908095"/>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580908511"/>
        <c:crosses val="autoZero"/>
        <c:auto val="1"/>
        <c:lblAlgn val="ctr"/>
        <c:lblOffset val="100"/>
        <c:noMultiLvlLbl val="0"/>
      </c:catAx>
      <c:valAx>
        <c:axId val="580908511"/>
        <c:scaling>
          <c:orientation val="minMax"/>
        </c:scaling>
        <c:delete val="1"/>
        <c:axPos val="l"/>
        <c:numFmt formatCode="General" sourceLinked="0"/>
        <c:majorTickMark val="none"/>
        <c:minorTickMark val="none"/>
        <c:tickLblPos val="nextTo"/>
        <c:crossAx val="580908095"/>
        <c:crosses val="autoZero"/>
        <c:crossBetween val="between"/>
      </c:valAx>
      <c:spPr>
        <a:noFill/>
        <a:ln>
          <a:noFill/>
        </a:ln>
        <a:effectLst/>
      </c:spPr>
    </c:plotArea>
    <c:legend>
      <c:legendPos val="b"/>
      <c:layout>
        <c:manualLayout>
          <c:xMode val="edge"/>
          <c:yMode val="edge"/>
          <c:x val="6.5862540535202796E-2"/>
          <c:y val="0.70323920652637062"/>
          <c:w val="0.86827460141111568"/>
          <c:h val="0.25294343938628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804097918842E-2"/>
          <c:y val="7.5220005785635938E-2"/>
          <c:w val="0.92118519590208114"/>
          <c:h val="0.44880988731119587"/>
        </c:manualLayout>
      </c:layout>
      <c:lineChart>
        <c:grouping val="standard"/>
        <c:varyColors val="0"/>
        <c:ser>
          <c:idx val="2"/>
          <c:order val="0"/>
          <c:tx>
            <c:strRef>
              <c:f>Sheet1!$D$1</c:f>
              <c:strCache>
                <c:ptCount val="1"/>
                <c:pt idx="0">
                  <c:v>Disgust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Sheet1!$D$2:$D$6</c:f>
              <c:numCache>
                <c:formatCode>General</c:formatCode>
                <c:ptCount val="5"/>
                <c:pt idx="0">
                  <c:v>1</c:v>
                </c:pt>
                <c:pt idx="1">
                  <c:v>1</c:v>
                </c:pt>
                <c:pt idx="2">
                  <c:v>0</c:v>
                </c:pt>
                <c:pt idx="3">
                  <c:v>0</c:v>
                </c:pt>
                <c:pt idx="4">
                  <c:v>0</c:v>
                </c:pt>
              </c:numCache>
            </c:numRef>
          </c:val>
          <c:smooth val="0"/>
          <c:extLst>
            <c:ext xmlns:c16="http://schemas.microsoft.com/office/drawing/2014/chart" uri="{C3380CC4-5D6E-409C-BE32-E72D297353CC}">
              <c16:uniqueId val="{00000002-F0B3-4EA8-887E-2638377A5E17}"/>
            </c:ext>
          </c:extLst>
        </c:ser>
        <c:ser>
          <c:idx val="1"/>
          <c:order val="1"/>
          <c:tx>
            <c:strRef>
              <c:f>Sheet1!$C$1</c:f>
              <c:strCache>
                <c:ptCount val="1"/>
                <c:pt idx="0">
                  <c:v>Fear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Sheet1!$C$2:$C$6</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1-F0B3-4EA8-887E-2638377A5E17}"/>
            </c:ext>
          </c:extLst>
        </c:ser>
        <c:ser>
          <c:idx val="4"/>
          <c:order val="2"/>
          <c:tx>
            <c:strRef>
              <c:f>Sheet1!$F$1</c:f>
              <c:strCache>
                <c:ptCount val="1"/>
                <c:pt idx="0">
                  <c:v>Surprise</c:v>
                </c:pt>
              </c:strCache>
            </c:strRef>
          </c:tx>
          <c:spPr>
            <a:ln w="28575" cap="rnd">
              <a:solidFill>
                <a:schemeClr val="bg1"/>
              </a:solidFill>
              <a:round/>
            </a:ln>
            <a:effectLst/>
          </c:spPr>
          <c:marker>
            <c:symbol val="circle"/>
            <c:size val="5"/>
            <c:spPr>
              <a:solidFill>
                <a:schemeClr val="bg1"/>
              </a:solidFill>
              <a:ln w="9525">
                <a:solidFill>
                  <a:schemeClr val="bg1"/>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Sheet1!$F$2:$F$6</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4-F0B3-4EA8-887E-2638377A5E17}"/>
            </c:ext>
          </c:extLst>
        </c:ser>
        <c:ser>
          <c:idx val="5"/>
          <c:order val="3"/>
          <c:tx>
            <c:strRef>
              <c:f>Sheet1!$G$1</c:f>
              <c:strCache>
                <c:ptCount val="1"/>
                <c:pt idx="0">
                  <c:v>Sadness</c:v>
                </c:pt>
              </c:strCache>
            </c:strRef>
          </c:tx>
          <c:spPr>
            <a:ln w="28575" cap="rnd">
              <a:solidFill>
                <a:srgbClr val="00B0F0"/>
              </a:solidFill>
              <a:round/>
            </a:ln>
            <a:effectLst/>
          </c:spPr>
          <c:marker>
            <c:symbol val="circle"/>
            <c:size val="5"/>
            <c:spPr>
              <a:solidFill>
                <a:schemeClr val="accent5"/>
              </a:solidFill>
              <a:ln w="9525">
                <a:solidFill>
                  <a:srgbClr val="00B0F0"/>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Sheet1!$G$2:$G$6</c:f>
              <c:numCache>
                <c:formatCode>General</c:formatCode>
                <c:ptCount val="5"/>
                <c:pt idx="0">
                  <c:v>1</c:v>
                </c:pt>
                <c:pt idx="1">
                  <c:v>0</c:v>
                </c:pt>
                <c:pt idx="2">
                  <c:v>3</c:v>
                </c:pt>
                <c:pt idx="3">
                  <c:v>3</c:v>
                </c:pt>
                <c:pt idx="4">
                  <c:v>0</c:v>
                </c:pt>
              </c:numCache>
            </c:numRef>
          </c:val>
          <c:smooth val="0"/>
          <c:extLst>
            <c:ext xmlns:c16="http://schemas.microsoft.com/office/drawing/2014/chart" uri="{C3380CC4-5D6E-409C-BE32-E72D297353CC}">
              <c16:uniqueId val="{00000005-F0B3-4EA8-887E-2638377A5E17}"/>
            </c:ext>
          </c:extLst>
        </c:ser>
        <c:ser>
          <c:idx val="0"/>
          <c:order val="4"/>
          <c:tx>
            <c:strRef>
              <c:f>Sheet1!$B$1</c:f>
              <c:strCache>
                <c:ptCount val="1"/>
                <c:pt idx="0">
                  <c:v>Anger</c:v>
                </c:pt>
              </c:strCache>
            </c:strRef>
          </c:tx>
          <c:spPr>
            <a:ln w="28575" cap="rnd">
              <a:solidFill>
                <a:srgbClr val="E10600"/>
              </a:solidFill>
              <a:round/>
            </a:ln>
            <a:effectLst/>
          </c:spPr>
          <c:marker>
            <c:symbol val="circle"/>
            <c:size val="5"/>
            <c:spPr>
              <a:solidFill>
                <a:srgbClr val="E10600"/>
              </a:solidFill>
              <a:ln w="9525">
                <a:solidFill>
                  <a:srgbClr val="E10600"/>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Sheet1!$B$2:$B$6</c:f>
              <c:numCache>
                <c:formatCode>General</c:formatCode>
                <c:ptCount val="5"/>
                <c:pt idx="0">
                  <c:v>0</c:v>
                </c:pt>
                <c:pt idx="1">
                  <c:v>1</c:v>
                </c:pt>
                <c:pt idx="2">
                  <c:v>4</c:v>
                </c:pt>
                <c:pt idx="3">
                  <c:v>2</c:v>
                </c:pt>
                <c:pt idx="4">
                  <c:v>0</c:v>
                </c:pt>
              </c:numCache>
            </c:numRef>
          </c:val>
          <c:smooth val="0"/>
          <c:extLst>
            <c:ext xmlns:c16="http://schemas.microsoft.com/office/drawing/2014/chart" uri="{C3380CC4-5D6E-409C-BE32-E72D297353CC}">
              <c16:uniqueId val="{00000000-F0B3-4EA8-887E-2638377A5E17}"/>
            </c:ext>
          </c:extLst>
        </c:ser>
        <c:ser>
          <c:idx val="3"/>
          <c:order val="5"/>
          <c:tx>
            <c:strRef>
              <c:f>Sheet1!$E$1</c:f>
              <c:strCache>
                <c:ptCount val="1"/>
                <c:pt idx="0">
                  <c:v>Joy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Sheet1!$A$2:$A$6</c:f>
              <c:numCache>
                <c:formatCode>[$-F400]h:mm:ss\ AM/PM</c:formatCode>
                <c:ptCount val="5"/>
                <c:pt idx="0">
                  <c:v>44444.5</c:v>
                </c:pt>
                <c:pt idx="1">
                  <c:v>44444.541666666664</c:v>
                </c:pt>
                <c:pt idx="2">
                  <c:v>44444.583333333336</c:v>
                </c:pt>
                <c:pt idx="3">
                  <c:v>44444.625</c:v>
                </c:pt>
                <c:pt idx="4">
                  <c:v>44444.666666666664</c:v>
                </c:pt>
              </c:numCache>
            </c:numRef>
          </c:cat>
          <c:val>
            <c:numRef>
              <c:f>Sheet1!$E$2:$E$6</c:f>
              <c:numCache>
                <c:formatCode>General</c:formatCode>
                <c:ptCount val="5"/>
                <c:pt idx="0">
                  <c:v>0</c:v>
                </c:pt>
                <c:pt idx="1">
                  <c:v>3</c:v>
                </c:pt>
                <c:pt idx="2">
                  <c:v>13</c:v>
                </c:pt>
                <c:pt idx="3">
                  <c:v>3</c:v>
                </c:pt>
                <c:pt idx="4">
                  <c:v>3</c:v>
                </c:pt>
              </c:numCache>
            </c:numRef>
          </c:val>
          <c:smooth val="0"/>
          <c:extLst>
            <c:ext xmlns:c16="http://schemas.microsoft.com/office/drawing/2014/chart" uri="{C3380CC4-5D6E-409C-BE32-E72D297353CC}">
              <c16:uniqueId val="{00000003-F0B3-4EA8-887E-2638377A5E17}"/>
            </c:ext>
          </c:extLst>
        </c:ser>
        <c:dLbls>
          <c:showLegendKey val="0"/>
          <c:showVal val="0"/>
          <c:showCatName val="0"/>
          <c:showSerName val="0"/>
          <c:showPercent val="0"/>
          <c:showBubbleSize val="0"/>
        </c:dLbls>
        <c:marker val="1"/>
        <c:smooth val="0"/>
        <c:axId val="580908095"/>
        <c:axId val="580908511"/>
      </c:lineChart>
      <c:catAx>
        <c:axId val="580908095"/>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580908511"/>
        <c:crosses val="autoZero"/>
        <c:auto val="1"/>
        <c:lblAlgn val="ctr"/>
        <c:lblOffset val="100"/>
        <c:noMultiLvlLbl val="0"/>
      </c:catAx>
      <c:valAx>
        <c:axId val="580908511"/>
        <c:scaling>
          <c:orientation val="minMax"/>
        </c:scaling>
        <c:delete val="1"/>
        <c:axPos val="l"/>
        <c:numFmt formatCode="General" sourceLinked="0"/>
        <c:majorTickMark val="none"/>
        <c:minorTickMark val="none"/>
        <c:tickLblPos val="nextTo"/>
        <c:crossAx val="580908095"/>
        <c:crosses val="autoZero"/>
        <c:crossBetween val="between"/>
      </c:valAx>
      <c:spPr>
        <a:noFill/>
        <a:ln>
          <a:noFill/>
        </a:ln>
        <a:effectLst/>
      </c:spPr>
    </c:plotArea>
    <c:legend>
      <c:legendPos val="b"/>
      <c:layout>
        <c:manualLayout>
          <c:xMode val="edge"/>
          <c:yMode val="edge"/>
          <c:x val="7.7959994576784389E-2"/>
          <c:y val="0.70323920652637062"/>
          <c:w val="0.8440796933279523"/>
          <c:h val="0.252943439386281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870316021288309"/>
          <c:h val="0.88904854022465585"/>
        </c:manualLayout>
      </c:layout>
      <c:barChart>
        <c:barDir val="bar"/>
        <c:grouping val="clustered"/>
        <c:varyColors val="0"/>
        <c:ser>
          <c:idx val="0"/>
          <c:order val="0"/>
          <c:tx>
            <c:strRef>
              <c:f>Sheet1!$B$1</c:f>
              <c:strCache>
                <c:ptCount val="1"/>
                <c:pt idx="0">
                  <c:v>Social</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Executive</c:v>
                </c:pt>
                <c:pt idx="1">
                  <c:v>Software developer &amp; IT</c:v>
                </c:pt>
                <c:pt idx="2">
                  <c:v>Scientist &amp; Researcher</c:v>
                </c:pt>
                <c:pt idx="3">
                  <c:v>Legal</c:v>
                </c:pt>
                <c:pt idx="4">
                  <c:v>Sales/Marketing/PR</c:v>
                </c:pt>
              </c:strCache>
            </c:strRef>
          </c:cat>
          <c:val>
            <c:numRef>
              <c:f>Sheet1!$B$2:$B$6</c:f>
              <c:numCache>
                <c:formatCode>0%</c:formatCode>
                <c:ptCount val="5"/>
                <c:pt idx="0">
                  <c:v>0.23</c:v>
                </c:pt>
                <c:pt idx="1">
                  <c:v>0.1</c:v>
                </c:pt>
                <c:pt idx="2">
                  <c:v>0.09</c:v>
                </c:pt>
                <c:pt idx="3">
                  <c:v>7.0000000000000007E-2</c:v>
                </c:pt>
                <c:pt idx="4">
                  <c:v>0.1</c:v>
                </c:pt>
              </c:numCache>
            </c:numRef>
          </c:val>
          <c:extLst>
            <c:ext xmlns:c16="http://schemas.microsoft.com/office/drawing/2014/chart" uri="{C3380CC4-5D6E-409C-BE32-E72D297353CC}">
              <c16:uniqueId val="{00000000-959D-471D-B0E4-6CCECF30AFA1}"/>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Sheet1!$A$2:$A$6</c15:sqref>
                        </c15:formulaRef>
                      </c:ext>
                    </c:extLst>
                    <c:strCache>
                      <c:ptCount val="5"/>
                      <c:pt idx="0">
                        <c:v>Executive</c:v>
                      </c:pt>
                      <c:pt idx="1">
                        <c:v>Software developer &amp; IT</c:v>
                      </c:pt>
                      <c:pt idx="2">
                        <c:v>Scientist &amp; Researcher</c:v>
                      </c:pt>
                      <c:pt idx="3">
                        <c:v>Legal</c:v>
                      </c:pt>
                      <c:pt idx="4">
                        <c:v>Sales/Marketing/PR</c:v>
                      </c:pt>
                    </c:strCache>
                  </c:strRef>
                </c:cat>
                <c:val>
                  <c:numRef>
                    <c:extLst>
                      <c:ext uri="{02D57815-91ED-43cb-92C2-25804820EDAC}">
                        <c15:formulaRef>
                          <c15:sqref>Sheet1!$C$2:$C$6</c15:sqref>
                        </c15:formulaRef>
                      </c:ext>
                    </c:extLst>
                    <c:numCache>
                      <c:formatCode>General</c:formatCode>
                      <c:ptCount val="5"/>
                      <c:pt idx="0">
                        <c:v>46</c:v>
                      </c:pt>
                      <c:pt idx="1">
                        <c:v>62</c:v>
                      </c:pt>
                      <c:pt idx="2">
                        <c:v>66</c:v>
                      </c:pt>
                      <c:pt idx="3">
                        <c:v>148</c:v>
                      </c:pt>
                      <c:pt idx="4">
                        <c:v>149</c:v>
                      </c:pt>
                    </c:numCache>
                  </c:numRef>
                </c:val>
                <c:extLst>
                  <c:ext xmlns:c16="http://schemas.microsoft.com/office/drawing/2014/chart" uri="{C3380CC4-5D6E-409C-BE32-E72D297353CC}">
                    <c16:uniqueId val="{00000001-959D-471D-B0E4-6CCECF30AFA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Sheet1!$A$2:$A$6</c15:sqref>
                        </c15:formulaRef>
                      </c:ext>
                    </c:extLst>
                    <c:strCache>
                      <c:ptCount val="5"/>
                      <c:pt idx="0">
                        <c:v>Executive</c:v>
                      </c:pt>
                      <c:pt idx="1">
                        <c:v>Software developer &amp; IT</c:v>
                      </c:pt>
                      <c:pt idx="2">
                        <c:v>Scientist &amp; Researcher</c:v>
                      </c:pt>
                      <c:pt idx="3">
                        <c:v>Legal</c:v>
                      </c:pt>
                      <c:pt idx="4">
                        <c:v>Sales/Marketing/PR</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959D-471D-B0E4-6CCECF30AFA1}"/>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max val="1"/>
        </c:scaling>
        <c:delete val="1"/>
        <c:axPos val="b"/>
        <c:numFmt formatCode="0%" sourceLinked="1"/>
        <c:majorTickMark val="out"/>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DE18-4EFB-91B0-14DF799C57A1}"/>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DE18-4EFB-91B0-14DF799C57A1}"/>
              </c:ext>
            </c:extLst>
          </c:dPt>
          <c:dPt>
            <c:idx val="2"/>
            <c:bubble3D val="0"/>
            <c:spPr>
              <a:solidFill>
                <a:srgbClr val="E10600"/>
              </a:solidFill>
              <a:ln w="19050">
                <a:noFill/>
              </a:ln>
              <a:effectLst/>
            </c:spPr>
            <c:extLst>
              <c:ext xmlns:c16="http://schemas.microsoft.com/office/drawing/2014/chart" uri="{C3380CC4-5D6E-409C-BE32-E72D297353CC}">
                <c16:uniqueId val="{00000005-DE18-4EFB-91B0-14DF799C57A1}"/>
              </c:ext>
            </c:extLst>
          </c:dPt>
          <c:cat>
            <c:strRef>
              <c:f>Sheet1!$A$2:$A$4</c:f>
              <c:strCache>
                <c:ptCount val="3"/>
                <c:pt idx="0">
                  <c:v>Positive</c:v>
                </c:pt>
                <c:pt idx="1">
                  <c:v>Neutral</c:v>
                </c:pt>
                <c:pt idx="2">
                  <c:v>Negative</c:v>
                </c:pt>
              </c:strCache>
            </c:strRef>
          </c:cat>
          <c:val>
            <c:numRef>
              <c:f>Sheet1!$B$2:$B$4</c:f>
              <c:numCache>
                <c:formatCode>General</c:formatCode>
                <c:ptCount val="3"/>
                <c:pt idx="0">
                  <c:v>33</c:v>
                </c:pt>
                <c:pt idx="1">
                  <c:v>48</c:v>
                </c:pt>
                <c:pt idx="2">
                  <c:v>19</c:v>
                </c:pt>
              </c:numCache>
            </c:numRef>
          </c:val>
          <c:extLst>
            <c:ext xmlns:c16="http://schemas.microsoft.com/office/drawing/2014/chart" uri="{C3380CC4-5D6E-409C-BE32-E72D297353CC}">
              <c16:uniqueId val="{00000006-DE18-4EFB-91B0-14DF799C57A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8330247751881072"/>
          <c:h val="0.88904854022465585"/>
        </c:manualLayout>
      </c:layout>
      <c:barChart>
        <c:barDir val="bar"/>
        <c:grouping val="clustered"/>
        <c:varyColors val="0"/>
        <c:ser>
          <c:idx val="0"/>
          <c:order val="0"/>
          <c:tx>
            <c:strRef>
              <c:f>Sheet1!$B$1</c:f>
              <c:strCache>
                <c:ptCount val="1"/>
                <c:pt idx="0">
                  <c:v>Social</c:v>
                </c:pt>
              </c:strCache>
            </c:strRef>
          </c:tx>
          <c:spPr>
            <a:solidFill>
              <a:srgbClr val="E106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Family &amp; Parenting</c:v>
                </c:pt>
                <c:pt idx="1">
                  <c:v>Travel</c:v>
                </c:pt>
                <c:pt idx="2">
                  <c:v>Technology</c:v>
                </c:pt>
                <c:pt idx="3">
                  <c:v>Sports</c:v>
                </c:pt>
                <c:pt idx="4">
                  <c:v>Automotive</c:v>
                </c:pt>
              </c:strCache>
            </c:strRef>
          </c:cat>
          <c:val>
            <c:numRef>
              <c:f>Sheet1!$B$2:$B$6</c:f>
              <c:numCache>
                <c:formatCode>0%</c:formatCode>
                <c:ptCount val="5"/>
                <c:pt idx="0">
                  <c:v>0.08</c:v>
                </c:pt>
                <c:pt idx="1">
                  <c:v>0.02</c:v>
                </c:pt>
                <c:pt idx="2">
                  <c:v>7.0000000000000007E-2</c:v>
                </c:pt>
                <c:pt idx="3">
                  <c:v>1</c:v>
                </c:pt>
                <c:pt idx="4">
                  <c:v>1</c:v>
                </c:pt>
              </c:numCache>
            </c:numRef>
          </c:val>
          <c:extLst>
            <c:ext xmlns:c16="http://schemas.microsoft.com/office/drawing/2014/chart" uri="{C3380CC4-5D6E-409C-BE32-E72D297353CC}">
              <c16:uniqueId val="{00000000-9567-4A40-B214-8EA7E42FB0D1}"/>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Sheet1!$A$2:$A$6</c15:sqref>
                        </c15:formulaRef>
                      </c:ext>
                    </c:extLst>
                    <c:strCache>
                      <c:ptCount val="5"/>
                      <c:pt idx="0">
                        <c:v>Family &amp; Parenting</c:v>
                      </c:pt>
                      <c:pt idx="1">
                        <c:v>Travel</c:v>
                      </c:pt>
                      <c:pt idx="2">
                        <c:v>Technology</c:v>
                      </c:pt>
                      <c:pt idx="3">
                        <c:v>Sports</c:v>
                      </c:pt>
                      <c:pt idx="4">
                        <c:v>Automotive</c:v>
                      </c:pt>
                    </c:strCache>
                  </c:strRef>
                </c:cat>
                <c:val>
                  <c:numRef>
                    <c:extLst>
                      <c:ext uri="{02D57815-91ED-43cb-92C2-25804820EDAC}">
                        <c15:formulaRef>
                          <c15:sqref>Sheet1!$C$2:$C$6</c15:sqref>
                        </c15:formulaRef>
                      </c:ext>
                    </c:extLst>
                    <c:numCache>
                      <c:formatCode>General</c:formatCode>
                      <c:ptCount val="5"/>
                    </c:numCache>
                  </c:numRef>
                </c:val>
                <c:extLst>
                  <c:ext xmlns:c16="http://schemas.microsoft.com/office/drawing/2014/chart" uri="{C3380CC4-5D6E-409C-BE32-E72D297353CC}">
                    <c16:uniqueId val="{00000001-9567-4A40-B214-8EA7E42FB0D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Sheet1!$A$2:$A$6</c15:sqref>
                        </c15:formulaRef>
                      </c:ext>
                    </c:extLst>
                    <c:strCache>
                      <c:ptCount val="5"/>
                      <c:pt idx="0">
                        <c:v>Family &amp; Parenting</c:v>
                      </c:pt>
                      <c:pt idx="1">
                        <c:v>Travel</c:v>
                      </c:pt>
                      <c:pt idx="2">
                        <c:v>Technology</c:v>
                      </c:pt>
                      <c:pt idx="3">
                        <c:v>Sports</c:v>
                      </c:pt>
                      <c:pt idx="4">
                        <c:v>Automotive</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9567-4A40-B214-8EA7E42FB0D1}"/>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max val="1"/>
        </c:scaling>
        <c:delete val="1"/>
        <c:axPos val="b"/>
        <c:numFmt formatCode="0%" sourceLinked="1"/>
        <c:majorTickMark val="out"/>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4646569748930765"/>
          <c:h val="0.88904854022465585"/>
        </c:manualLayout>
      </c:layout>
      <c:barChart>
        <c:barDir val="bar"/>
        <c:grouping val="clustered"/>
        <c:varyColors val="0"/>
        <c:ser>
          <c:idx val="0"/>
          <c:order val="0"/>
          <c:tx>
            <c:strRef>
              <c:f>Sheet1!$B$1</c:f>
              <c:strCache>
                <c:ptCount val="1"/>
                <c:pt idx="0">
                  <c:v>Social</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0-94E7-4C5C-B7FF-32A14B5E5993}"/>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Sheet1!$A$2:$A$3</c15:sqref>
                        </c15:formulaRef>
                      </c:ext>
                    </c:extLst>
                    <c:strCache>
                      <c:ptCount val="2"/>
                      <c:pt idx="0">
                        <c:v>Female</c:v>
                      </c:pt>
                      <c:pt idx="1">
                        <c:v>Male</c:v>
                      </c:pt>
                    </c:strCache>
                  </c:strRef>
                </c:cat>
                <c:val>
                  <c:numRef>
                    <c:extLst>
                      <c:ext uri="{02D57815-91ED-43cb-92C2-25804820EDAC}">
                        <c15:formulaRef>
                          <c15:sqref>Sheet1!$C$2:$C$3</c15:sqref>
                        </c15:formulaRef>
                      </c:ext>
                    </c:extLst>
                    <c:numCache>
                      <c:formatCode>General</c:formatCode>
                      <c:ptCount val="2"/>
                    </c:numCache>
                  </c:numRef>
                </c:val>
                <c:extLst>
                  <c:ext xmlns:c16="http://schemas.microsoft.com/office/drawing/2014/chart" uri="{C3380CC4-5D6E-409C-BE32-E72D297353CC}">
                    <c16:uniqueId val="{00000001-94E7-4C5C-B7FF-32A14B5E599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Sheet1!$A$2:$A$3</c15:sqref>
                        </c15:formulaRef>
                      </c:ext>
                    </c:extLst>
                    <c:strCache>
                      <c:ptCount val="2"/>
                      <c:pt idx="0">
                        <c:v>Female</c:v>
                      </c:pt>
                      <c:pt idx="1">
                        <c:v>Male</c:v>
                      </c:pt>
                    </c:strCache>
                  </c:strRef>
                </c:cat>
                <c:val>
                  <c:numRef>
                    <c:extLst xmlns:c15="http://schemas.microsoft.com/office/drawing/2012/chart">
                      <c:ext xmlns:c15="http://schemas.microsoft.com/office/drawing/2012/chart" uri="{02D57815-91ED-43cb-92C2-25804820EDAC}">
                        <c15:formulaRef>
                          <c15:sqref>Sheet1!$D$2:$D$3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2-94E7-4C5C-B7FF-32A14B5E5993}"/>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max val="1"/>
        </c:scaling>
        <c:delete val="1"/>
        <c:axPos val="b"/>
        <c:numFmt formatCode="0%" sourceLinked="1"/>
        <c:majorTickMark val="out"/>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Social</c:v>
                </c:pt>
              </c:strCache>
            </c:strRef>
          </c:tx>
          <c:spPr>
            <a:ln w="19050" cap="rnd">
              <a:noFill/>
              <a:round/>
            </a:ln>
            <a:effectLst/>
          </c:spPr>
          <c:marker>
            <c:symbol val="circle"/>
            <c:size val="5"/>
            <c:spPr>
              <a:solidFill>
                <a:srgbClr val="E10600"/>
              </a:solidFill>
              <a:ln w="9525">
                <a:noFill/>
              </a:ln>
              <a:effectLst/>
            </c:spPr>
          </c:marker>
          <c:dLbls>
            <c:dLbl>
              <c:idx val="0"/>
              <c:tx>
                <c:rich>
                  <a:bodyPr/>
                  <a:lstStyle/>
                  <a:p>
                    <a:fld id="{F2AE2335-2E3F-F346-80F9-C741A783D392}" type="CELLRANGE">
                      <a:rPr lang="en-US"/>
                      <a:pPr/>
                      <a:t>[CELLRANGE]</a:t>
                    </a:fld>
                    <a:endParaRPr lang="nl-NL"/>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9BA-441D-A39F-0AB6E41E9AF1}"/>
                </c:ext>
              </c:extLst>
            </c:dLbl>
            <c:dLbl>
              <c:idx val="1"/>
              <c:tx>
                <c:rich>
                  <a:bodyPr/>
                  <a:lstStyle/>
                  <a:p>
                    <a:fld id="{ED987ACF-F13F-414F-995D-FBB6F6802C20}" type="CELLRANGE">
                      <a:rPr lang="en-US"/>
                      <a:pPr/>
                      <a:t>[CELLRANGE]</a:t>
                    </a:fld>
                    <a:endParaRPr lang="nl-NL"/>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9BA-441D-A39F-0AB6E41E9AF1}"/>
                </c:ext>
              </c:extLst>
            </c:dLbl>
            <c:dLbl>
              <c:idx val="2"/>
              <c:tx>
                <c:rich>
                  <a:bodyPr/>
                  <a:lstStyle/>
                  <a:p>
                    <a:fld id="{E9DD362E-C3A2-EA47-B460-BE1FD9C01192}"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C4A-4E3D-8A89-8F694E1E6CD3}"/>
                </c:ext>
              </c:extLst>
            </c:dLbl>
            <c:dLbl>
              <c:idx val="3"/>
              <c:tx>
                <c:rich>
                  <a:bodyPr/>
                  <a:lstStyle/>
                  <a:p>
                    <a:fld id="{A749D780-5CAC-4046-8983-1BE6AC72433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C4A-4E3D-8A89-8F694E1E6CD3}"/>
                </c:ext>
              </c:extLst>
            </c:dLbl>
            <c:dLbl>
              <c:idx val="4"/>
              <c:tx>
                <c:rich>
                  <a:bodyPr/>
                  <a:lstStyle/>
                  <a:p>
                    <a:fld id="{CC773014-416E-B042-AA08-AC9387A3295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4A-4E3D-8A89-8F694E1E6CD3}"/>
                </c:ext>
              </c:extLst>
            </c:dLbl>
            <c:dLbl>
              <c:idx val="5"/>
              <c:tx>
                <c:rich>
                  <a:bodyPr/>
                  <a:lstStyle/>
                  <a:p>
                    <a:fld id="{0272F6E0-2B89-F148-99E9-02F8B5E4B49F}"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C4A-4E3D-8A89-8F694E1E6CD3}"/>
                </c:ext>
              </c:extLst>
            </c:dLbl>
            <c:dLbl>
              <c:idx val="6"/>
              <c:tx>
                <c:rich>
                  <a:bodyPr/>
                  <a:lstStyle/>
                  <a:p>
                    <a:fld id="{52B3DC9B-6A01-E443-8D94-2A414261929D}" type="CELLRANGE">
                      <a:rPr lang="en-US"/>
                      <a:pPr/>
                      <a:t>[CELLRANGE]</a:t>
                    </a:fld>
                    <a:endParaRPr lang="nl-NL"/>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9BA-441D-A39F-0AB6E41E9AF1}"/>
                </c:ext>
              </c:extLst>
            </c:dLbl>
            <c:dLbl>
              <c:idx val="7"/>
              <c:tx>
                <c:rich>
                  <a:bodyPr/>
                  <a:lstStyle/>
                  <a:p>
                    <a:fld id="{1B2677AC-CECF-2D47-AC60-70866FEFC9C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C4A-4E3D-8A89-8F694E1E6CD3}"/>
                </c:ext>
              </c:extLst>
            </c:dLbl>
            <c:dLbl>
              <c:idx val="8"/>
              <c:tx>
                <c:rich>
                  <a:bodyPr/>
                  <a:lstStyle/>
                  <a:p>
                    <a:fld id="{16CCB9C0-43E1-2B47-8895-33D56484B91F}" type="CELLRANGE">
                      <a:rPr lang="en-US"/>
                      <a:pPr/>
                      <a:t>[CELLRANGE]</a:t>
                    </a:fld>
                    <a:endParaRPr lang="nl-NL"/>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9BA-441D-A39F-0AB6E41E9AF1}"/>
                </c:ext>
              </c:extLst>
            </c:dLbl>
            <c:dLbl>
              <c:idx val="9"/>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ontserrat" panose="00000500000000000000" pitchFamily="2" charset="0"/>
                        <a:ea typeface="+mn-ea"/>
                        <a:cs typeface="+mn-cs"/>
                      </a:defRPr>
                    </a:pPr>
                    <a:fld id="{E051B6B6-8581-3A4C-BD77-95402E28D7FE}" type="CELLRANGE">
                      <a:rPr lang="en-US"/>
                      <a:pPr>
                        <a:defRPr sz="800">
                          <a:solidFill>
                            <a:schemeClr val="bg1"/>
                          </a:solidFill>
                          <a:latin typeface="Montserrat" panose="00000500000000000000" pitchFamily="2" charset="0"/>
                        </a:defRPr>
                      </a:pPr>
                      <a:t>[CELLRANGE]</a:t>
                    </a:fld>
                    <a:endParaRPr lang="nl-NL"/>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l"/>
              <c:showLegendKey val="0"/>
              <c:showVal val="0"/>
              <c:showCatName val="0"/>
              <c:showSerName val="0"/>
              <c:showPercent val="0"/>
              <c:showBubbleSize val="0"/>
              <c:extLst>
                <c:ext xmlns:c15="http://schemas.microsoft.com/office/drawing/2012/chart" uri="{CE6537A1-D6FC-4f65-9D91-7224C49458BB}">
                  <c15:layout>
                    <c:manualLayout>
                      <c:w val="0.12506451266010954"/>
                      <c:h val="5.7507502476442526E-2"/>
                    </c:manualLayout>
                  </c15:layout>
                  <c15:dlblFieldTable/>
                  <c15:showDataLabelsRange val="1"/>
                </c:ext>
                <c:ext xmlns:c16="http://schemas.microsoft.com/office/drawing/2014/chart" uri="{C3380CC4-5D6E-409C-BE32-E72D297353CC}">
                  <c16:uniqueId val="{00000008-79BA-441D-A39F-0AB6E41E9AF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Sheet1!$A$2:$A$11</c:f>
              <c:numCache>
                <c:formatCode>General</c:formatCode>
                <c:ptCount val="10"/>
                <c:pt idx="0">
                  <c:v>6582</c:v>
                </c:pt>
                <c:pt idx="1">
                  <c:v>6406</c:v>
                </c:pt>
                <c:pt idx="2">
                  <c:v>3812</c:v>
                </c:pt>
                <c:pt idx="3">
                  <c:v>1874</c:v>
                </c:pt>
                <c:pt idx="4">
                  <c:v>1515</c:v>
                </c:pt>
                <c:pt idx="5">
                  <c:v>1473</c:v>
                </c:pt>
                <c:pt idx="6">
                  <c:v>1153</c:v>
                </c:pt>
                <c:pt idx="7">
                  <c:v>690</c:v>
                </c:pt>
                <c:pt idx="8">
                  <c:v>557</c:v>
                </c:pt>
                <c:pt idx="9">
                  <c:v>544</c:v>
                </c:pt>
              </c:numCache>
            </c:numRef>
          </c:xVal>
          <c:yVal>
            <c:numRef>
              <c:f>Sheet1!$B$2:$B$11</c:f>
              <c:numCache>
                <c:formatCode>General</c:formatCode>
                <c:ptCount val="10"/>
                <c:pt idx="0">
                  <c:v>12282</c:v>
                </c:pt>
                <c:pt idx="1">
                  <c:v>11081</c:v>
                </c:pt>
                <c:pt idx="2">
                  <c:v>14252</c:v>
                </c:pt>
                <c:pt idx="3">
                  <c:v>4256</c:v>
                </c:pt>
                <c:pt idx="4">
                  <c:v>3181</c:v>
                </c:pt>
                <c:pt idx="5">
                  <c:v>1653</c:v>
                </c:pt>
                <c:pt idx="6">
                  <c:v>1683</c:v>
                </c:pt>
                <c:pt idx="7">
                  <c:v>690</c:v>
                </c:pt>
                <c:pt idx="8">
                  <c:v>1000</c:v>
                </c:pt>
                <c:pt idx="9">
                  <c:v>839</c:v>
                </c:pt>
              </c:numCache>
            </c:numRef>
          </c:yVal>
          <c:smooth val="0"/>
          <c:extLst>
            <c:ext xmlns:c15="http://schemas.microsoft.com/office/drawing/2012/chart" uri="{02D57815-91ED-43cb-92C2-25804820EDAC}">
              <c15:datalabelsRange>
                <c15:f>Sheet1!$C$2:$C$11</c15:f>
                <c15:dlblRangeCache>
                  <c:ptCount val="10"/>
                  <c:pt idx="0">
                    <c:v>Mercedes</c:v>
                  </c:pt>
                  <c:pt idx="1">
                    <c:v>Red Bull</c:v>
                  </c:pt>
                  <c:pt idx="2">
                    <c:v>Ferrari</c:v>
                  </c:pt>
                  <c:pt idx="3">
                    <c:v>McLaren</c:v>
                  </c:pt>
                  <c:pt idx="4">
                    <c:v>Alpine</c:v>
                  </c:pt>
                  <c:pt idx="5">
                    <c:v>Williams</c:v>
                  </c:pt>
                  <c:pt idx="6">
                    <c:v>Aston Martin</c:v>
                  </c:pt>
                  <c:pt idx="7">
                    <c:v>AlphaTauri</c:v>
                  </c:pt>
                  <c:pt idx="8">
                    <c:v>Haas</c:v>
                  </c:pt>
                  <c:pt idx="9">
                    <c:v>Alfa Romeo</c:v>
                  </c:pt>
                </c15:dlblRangeCache>
              </c15:datalabelsRange>
            </c:ext>
            <c:ext xmlns:c16="http://schemas.microsoft.com/office/drawing/2014/chart" uri="{C3380CC4-5D6E-409C-BE32-E72D297353CC}">
              <c16:uniqueId val="{00000000-79BA-441D-A39F-0AB6E41E9AF1}"/>
            </c:ext>
          </c:extLst>
        </c:ser>
        <c:dLbls>
          <c:showLegendKey val="0"/>
          <c:showVal val="1"/>
          <c:showCatName val="0"/>
          <c:showSerName val="0"/>
          <c:showPercent val="0"/>
          <c:showBubbleSize val="0"/>
        </c:dLbls>
        <c:axId val="596496415"/>
        <c:axId val="596491007"/>
      </c:scatterChart>
      <c:valAx>
        <c:axId val="596496415"/>
        <c:scaling>
          <c:orientation val="minMax"/>
        </c:scaling>
        <c:delete val="0"/>
        <c:axPos val="b"/>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crossAx val="596491007"/>
        <c:crosses val="autoZero"/>
        <c:crossBetween val="midCat"/>
      </c:valAx>
      <c:valAx>
        <c:axId val="596491007"/>
        <c:scaling>
          <c:orientation val="minMax"/>
        </c:scaling>
        <c:delete val="0"/>
        <c:axPos val="l"/>
        <c:majorGridlines>
          <c:spPr>
            <a:ln w="9525" cap="flat" cmpd="sng" algn="ctr">
              <a:noFill/>
              <a:round/>
            </a:ln>
            <a:effectLst/>
          </c:spPr>
        </c:majorGridlines>
        <c:numFmt formatCode="0,&quot;k&quot;"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nl-NL"/>
          </a:p>
        </c:txPr>
        <c:crossAx val="5964964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3178107043424339"/>
          <c:h val="0.88904854022465585"/>
        </c:manualLayout>
      </c:layout>
      <c:barChart>
        <c:barDir val="bar"/>
        <c:grouping val="clustered"/>
        <c:varyColors val="0"/>
        <c:ser>
          <c:idx val="0"/>
          <c:order val="0"/>
          <c:tx>
            <c:strRef>
              <c:f>Sheet1!$B$1</c:f>
              <c:strCache>
                <c:ptCount val="1"/>
                <c:pt idx="0">
                  <c:v>Social</c:v>
                </c:pt>
              </c:strCache>
            </c:strRef>
          </c:tx>
          <c:spPr>
            <a:solidFill>
              <a:srgbClr val="00B050"/>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Amazon</c:v>
                </c:pt>
                <c:pt idx="1">
                  <c:v>188BET</c:v>
                </c:pt>
                <c:pt idx="2">
                  <c:v>LIQUI MOLY</c:v>
                </c:pt>
                <c:pt idx="3">
                  <c:v>Crypto.com</c:v>
                </c:pt>
                <c:pt idx="4">
                  <c:v>Ferrari</c:v>
                </c:pt>
                <c:pt idx="5">
                  <c:v>Rolex</c:v>
                </c:pt>
                <c:pt idx="6">
                  <c:v>DHL</c:v>
                </c:pt>
                <c:pt idx="7">
                  <c:v>Workday</c:v>
                </c:pt>
                <c:pt idx="8">
                  <c:v>Emirates</c:v>
                </c:pt>
                <c:pt idx="9">
                  <c:v>Aramco</c:v>
                </c:pt>
                <c:pt idx="10">
                  <c:v>Zoom</c:v>
                </c:pt>
                <c:pt idx="11">
                  <c:v>Heineken</c:v>
                </c:pt>
                <c:pt idx="12">
                  <c:v>Pirelli</c:v>
                </c:pt>
              </c:strCache>
            </c:strRef>
          </c:cat>
          <c:val>
            <c:numRef>
              <c:f>Sheet1!$B$2:$B$14</c:f>
              <c:numCache>
                <c:formatCode>General</c:formatCode>
                <c:ptCount val="13"/>
                <c:pt idx="0">
                  <c:v>0</c:v>
                </c:pt>
                <c:pt idx="1">
                  <c:v>0</c:v>
                </c:pt>
                <c:pt idx="2">
                  <c:v>0</c:v>
                </c:pt>
                <c:pt idx="3">
                  <c:v>0</c:v>
                </c:pt>
                <c:pt idx="4">
                  <c:v>3</c:v>
                </c:pt>
                <c:pt idx="5">
                  <c:v>4</c:v>
                </c:pt>
                <c:pt idx="6">
                  <c:v>4</c:v>
                </c:pt>
                <c:pt idx="7">
                  <c:v>40</c:v>
                </c:pt>
                <c:pt idx="8">
                  <c:v>61</c:v>
                </c:pt>
                <c:pt idx="9">
                  <c:v>64</c:v>
                </c:pt>
                <c:pt idx="10">
                  <c:v>65</c:v>
                </c:pt>
                <c:pt idx="11">
                  <c:v>120</c:v>
                </c:pt>
                <c:pt idx="12">
                  <c:v>122</c:v>
                </c:pt>
              </c:numCache>
            </c:numRef>
          </c:val>
          <c:extLst>
            <c:ext xmlns:c16="http://schemas.microsoft.com/office/drawing/2014/chart" uri="{C3380CC4-5D6E-409C-BE32-E72D297353CC}">
              <c16:uniqueId val="{00000000-31AB-4584-B5F7-16C59DB02E1A}"/>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Sheet1!$A$2:$A$14</c15:sqref>
                        </c15:formulaRef>
                      </c:ext>
                    </c:extLst>
                    <c:strCache>
                      <c:ptCount val="13"/>
                      <c:pt idx="0">
                        <c:v>Amazon</c:v>
                      </c:pt>
                      <c:pt idx="1">
                        <c:v>188BET</c:v>
                      </c:pt>
                      <c:pt idx="2">
                        <c:v>LIQUI MOLY</c:v>
                      </c:pt>
                      <c:pt idx="3">
                        <c:v>Crypto.com</c:v>
                      </c:pt>
                      <c:pt idx="4">
                        <c:v>Ferrari</c:v>
                      </c:pt>
                      <c:pt idx="5">
                        <c:v>Rolex</c:v>
                      </c:pt>
                      <c:pt idx="6">
                        <c:v>DHL</c:v>
                      </c:pt>
                      <c:pt idx="7">
                        <c:v>Workday</c:v>
                      </c:pt>
                      <c:pt idx="8">
                        <c:v>Emirates</c:v>
                      </c:pt>
                      <c:pt idx="9">
                        <c:v>Aramco</c:v>
                      </c:pt>
                      <c:pt idx="10">
                        <c:v>Zoom</c:v>
                      </c:pt>
                      <c:pt idx="11">
                        <c:v>Heineken</c:v>
                      </c:pt>
                      <c:pt idx="12">
                        <c:v>Pirelli</c:v>
                      </c:pt>
                    </c:strCache>
                  </c:strRef>
                </c:cat>
                <c:val>
                  <c:numRef>
                    <c:extLst>
                      <c:ext uri="{02D57815-91ED-43cb-92C2-25804820EDAC}">
                        <c15:formulaRef>
                          <c15:sqref>Sheet1!$C$2:$C$14</c15:sqref>
                        </c15:formulaRef>
                      </c:ext>
                    </c:extLst>
                    <c:numCache>
                      <c:formatCode>General</c:formatCode>
                      <c:ptCount val="13"/>
                    </c:numCache>
                  </c:numRef>
                </c:val>
                <c:extLst>
                  <c:ext xmlns:c16="http://schemas.microsoft.com/office/drawing/2014/chart" uri="{C3380CC4-5D6E-409C-BE32-E72D297353CC}">
                    <c16:uniqueId val="{00000001-31AB-4584-B5F7-16C59DB02E1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Sheet1!$A$2:$A$14</c15:sqref>
                        </c15:formulaRef>
                      </c:ext>
                    </c:extLst>
                    <c:strCache>
                      <c:ptCount val="13"/>
                      <c:pt idx="0">
                        <c:v>Amazon</c:v>
                      </c:pt>
                      <c:pt idx="1">
                        <c:v>188BET</c:v>
                      </c:pt>
                      <c:pt idx="2">
                        <c:v>LIQUI MOLY</c:v>
                      </c:pt>
                      <c:pt idx="3">
                        <c:v>Crypto.com</c:v>
                      </c:pt>
                      <c:pt idx="4">
                        <c:v>Ferrari</c:v>
                      </c:pt>
                      <c:pt idx="5">
                        <c:v>Rolex</c:v>
                      </c:pt>
                      <c:pt idx="6">
                        <c:v>DHL</c:v>
                      </c:pt>
                      <c:pt idx="7">
                        <c:v>Workday</c:v>
                      </c:pt>
                      <c:pt idx="8">
                        <c:v>Emirates</c:v>
                      </c:pt>
                      <c:pt idx="9">
                        <c:v>Aramco</c:v>
                      </c:pt>
                      <c:pt idx="10">
                        <c:v>Zoom</c:v>
                      </c:pt>
                      <c:pt idx="11">
                        <c:v>Heineken</c:v>
                      </c:pt>
                      <c:pt idx="12">
                        <c:v>Pirelli</c:v>
                      </c:pt>
                    </c:strCache>
                  </c:strRef>
                </c:cat>
                <c:val>
                  <c:numRef>
                    <c:extLst xmlns:c15="http://schemas.microsoft.com/office/drawing/2012/chart">
                      <c:ext xmlns:c15="http://schemas.microsoft.com/office/drawing/2012/chart" uri="{02D57815-91ED-43cb-92C2-25804820EDAC}">
                        <c15:formulaRef>
                          <c15:sqref>Sheet1!$D$2:$D$14</c15:sqref>
                        </c15:formulaRef>
                      </c:ext>
                    </c:extLst>
                    <c:numCache>
                      <c:formatCode>General</c:formatCode>
                      <c:ptCount val="13"/>
                    </c:numCache>
                  </c:numRef>
                </c:val>
                <c:extLst xmlns:c15="http://schemas.microsoft.com/office/drawing/2012/chart">
                  <c:ext xmlns:c16="http://schemas.microsoft.com/office/drawing/2014/chart" uri="{C3380CC4-5D6E-409C-BE32-E72D297353CC}">
                    <c16:uniqueId val="{00000002-31AB-4584-B5F7-16C59DB02E1A}"/>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89636091456696"/>
          <c:y val="7.7412118958654616E-2"/>
          <c:w val="0.53931804810693618"/>
          <c:h val="0.88904854022465585"/>
        </c:manualLayout>
      </c:layout>
      <c:barChart>
        <c:barDir val="bar"/>
        <c:grouping val="clustered"/>
        <c:varyColors val="0"/>
        <c:ser>
          <c:idx val="0"/>
          <c:order val="0"/>
          <c:tx>
            <c:strRef>
              <c:f>Sheet1!$B$1</c:f>
              <c:strCache>
                <c:ptCount val="1"/>
                <c:pt idx="0">
                  <c:v>Social</c:v>
                </c:pt>
              </c:strCache>
            </c:strRef>
          </c:tx>
          <c:spPr>
            <a:solidFill>
              <a:srgbClr val="E10600"/>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ontserrat" panose="00000500000000000000" pitchFamily="2"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LIQUI MOLY</c:v>
                </c:pt>
                <c:pt idx="1">
                  <c:v>Ferrari</c:v>
                </c:pt>
                <c:pt idx="2">
                  <c:v>Amazon</c:v>
                </c:pt>
                <c:pt idx="3">
                  <c:v>188BET</c:v>
                </c:pt>
                <c:pt idx="4">
                  <c:v>Workday</c:v>
                </c:pt>
                <c:pt idx="5">
                  <c:v>Rolex</c:v>
                </c:pt>
                <c:pt idx="6">
                  <c:v>Crypto.com</c:v>
                </c:pt>
                <c:pt idx="7">
                  <c:v>Aramco</c:v>
                </c:pt>
                <c:pt idx="8">
                  <c:v>DHL</c:v>
                </c:pt>
                <c:pt idx="9">
                  <c:v>Emirates</c:v>
                </c:pt>
                <c:pt idx="10">
                  <c:v>Zoom</c:v>
                </c:pt>
                <c:pt idx="11">
                  <c:v>Pirelli</c:v>
                </c:pt>
                <c:pt idx="12">
                  <c:v>Heineken</c:v>
                </c:pt>
              </c:strCache>
            </c:strRef>
          </c:cat>
          <c:val>
            <c:numRef>
              <c:f>Sheet1!$B$2:$B$14</c:f>
              <c:numCache>
                <c:formatCode>General</c:formatCode>
                <c:ptCount val="13"/>
                <c:pt idx="0">
                  <c:v>0</c:v>
                </c:pt>
                <c:pt idx="1">
                  <c:v>0</c:v>
                </c:pt>
                <c:pt idx="2">
                  <c:v>5</c:v>
                </c:pt>
                <c:pt idx="3">
                  <c:v>5</c:v>
                </c:pt>
                <c:pt idx="4">
                  <c:v>11</c:v>
                </c:pt>
                <c:pt idx="5">
                  <c:v>11</c:v>
                </c:pt>
                <c:pt idx="6">
                  <c:v>17</c:v>
                </c:pt>
                <c:pt idx="7">
                  <c:v>17</c:v>
                </c:pt>
                <c:pt idx="8">
                  <c:v>29</c:v>
                </c:pt>
                <c:pt idx="9">
                  <c:v>47</c:v>
                </c:pt>
                <c:pt idx="10">
                  <c:v>136</c:v>
                </c:pt>
                <c:pt idx="11">
                  <c:v>410</c:v>
                </c:pt>
                <c:pt idx="12">
                  <c:v>678</c:v>
                </c:pt>
              </c:numCache>
            </c:numRef>
          </c:val>
          <c:extLst>
            <c:ext xmlns:c16="http://schemas.microsoft.com/office/drawing/2014/chart" uri="{C3380CC4-5D6E-409C-BE32-E72D297353CC}">
              <c16:uniqueId val="{00000000-9031-436A-AC4C-07CC43E09075}"/>
            </c:ext>
          </c:extLst>
        </c:ser>
        <c:dLbls>
          <c:showLegendKey val="0"/>
          <c:showVal val="0"/>
          <c:showCatName val="0"/>
          <c:showSerName val="0"/>
          <c:showPercent val="0"/>
          <c:showBubbleSize val="0"/>
        </c:dLbls>
        <c:gapWidth val="182"/>
        <c:axId val="450587135"/>
        <c:axId val="450585887"/>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Sheet1!$A$2:$A$14</c15:sqref>
                        </c15:formulaRef>
                      </c:ext>
                    </c:extLst>
                    <c:strCache>
                      <c:ptCount val="13"/>
                      <c:pt idx="0">
                        <c:v>LIQUI MOLY</c:v>
                      </c:pt>
                      <c:pt idx="1">
                        <c:v>Ferrari</c:v>
                      </c:pt>
                      <c:pt idx="2">
                        <c:v>Amazon</c:v>
                      </c:pt>
                      <c:pt idx="3">
                        <c:v>188BET</c:v>
                      </c:pt>
                      <c:pt idx="4">
                        <c:v>Workday</c:v>
                      </c:pt>
                      <c:pt idx="5">
                        <c:v>Rolex</c:v>
                      </c:pt>
                      <c:pt idx="6">
                        <c:v>Crypto.com</c:v>
                      </c:pt>
                      <c:pt idx="7">
                        <c:v>Aramco</c:v>
                      </c:pt>
                      <c:pt idx="8">
                        <c:v>DHL</c:v>
                      </c:pt>
                      <c:pt idx="9">
                        <c:v>Emirates</c:v>
                      </c:pt>
                      <c:pt idx="10">
                        <c:v>Zoom</c:v>
                      </c:pt>
                      <c:pt idx="11">
                        <c:v>Pirelli</c:v>
                      </c:pt>
                      <c:pt idx="12">
                        <c:v>Heineken</c:v>
                      </c:pt>
                    </c:strCache>
                  </c:strRef>
                </c:cat>
                <c:val>
                  <c:numRef>
                    <c:extLst>
                      <c:ext uri="{02D57815-91ED-43cb-92C2-25804820EDAC}">
                        <c15:formulaRef>
                          <c15:sqref>Sheet1!$C$2:$C$14</c15:sqref>
                        </c15:formulaRef>
                      </c:ext>
                    </c:extLst>
                    <c:numCache>
                      <c:formatCode>General</c:formatCode>
                      <c:ptCount val="13"/>
                    </c:numCache>
                  </c:numRef>
                </c:val>
                <c:extLst>
                  <c:ext xmlns:c16="http://schemas.microsoft.com/office/drawing/2014/chart" uri="{C3380CC4-5D6E-409C-BE32-E72D297353CC}">
                    <c16:uniqueId val="{00000001-9031-436A-AC4C-07CC43E090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Sheet1!$A$2:$A$14</c15:sqref>
                        </c15:formulaRef>
                      </c:ext>
                    </c:extLst>
                    <c:strCache>
                      <c:ptCount val="13"/>
                      <c:pt idx="0">
                        <c:v>LIQUI MOLY</c:v>
                      </c:pt>
                      <c:pt idx="1">
                        <c:v>Ferrari</c:v>
                      </c:pt>
                      <c:pt idx="2">
                        <c:v>Amazon</c:v>
                      </c:pt>
                      <c:pt idx="3">
                        <c:v>188BET</c:v>
                      </c:pt>
                      <c:pt idx="4">
                        <c:v>Workday</c:v>
                      </c:pt>
                      <c:pt idx="5">
                        <c:v>Rolex</c:v>
                      </c:pt>
                      <c:pt idx="6">
                        <c:v>Crypto.com</c:v>
                      </c:pt>
                      <c:pt idx="7">
                        <c:v>Aramco</c:v>
                      </c:pt>
                      <c:pt idx="8">
                        <c:v>DHL</c:v>
                      </c:pt>
                      <c:pt idx="9">
                        <c:v>Emirates</c:v>
                      </c:pt>
                      <c:pt idx="10">
                        <c:v>Zoom</c:v>
                      </c:pt>
                      <c:pt idx="11">
                        <c:v>Pirelli</c:v>
                      </c:pt>
                      <c:pt idx="12">
                        <c:v>Heineken</c:v>
                      </c:pt>
                    </c:strCache>
                  </c:strRef>
                </c:cat>
                <c:val>
                  <c:numRef>
                    <c:extLst xmlns:c15="http://schemas.microsoft.com/office/drawing/2012/chart">
                      <c:ext xmlns:c15="http://schemas.microsoft.com/office/drawing/2012/chart" uri="{02D57815-91ED-43cb-92C2-25804820EDAC}">
                        <c15:formulaRef>
                          <c15:sqref>Sheet1!$D$2:$D$14</c15:sqref>
                        </c15:formulaRef>
                      </c:ext>
                    </c:extLst>
                    <c:numCache>
                      <c:formatCode>General</c:formatCode>
                      <c:ptCount val="13"/>
                    </c:numCache>
                  </c:numRef>
                </c:val>
                <c:extLst xmlns:c15="http://schemas.microsoft.com/office/drawing/2012/chart">
                  <c:ext xmlns:c16="http://schemas.microsoft.com/office/drawing/2014/chart" uri="{C3380CC4-5D6E-409C-BE32-E72D297353CC}">
                    <c16:uniqueId val="{00000002-9031-436A-AC4C-07CC43E09075}"/>
                  </c:ext>
                </c:extLst>
              </c15:ser>
            </c15:filteredBarSeries>
          </c:ext>
        </c:extLst>
      </c:barChart>
      <c:catAx>
        <c:axId val="450587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nl-NL"/>
          </a:p>
        </c:txPr>
        <c:crossAx val="450585887"/>
        <c:crosses val="autoZero"/>
        <c:auto val="1"/>
        <c:lblAlgn val="ctr"/>
        <c:lblOffset val="100"/>
        <c:noMultiLvlLbl val="0"/>
      </c:catAx>
      <c:valAx>
        <c:axId val="450585887"/>
        <c:scaling>
          <c:orientation val="minMax"/>
        </c:scaling>
        <c:delete val="1"/>
        <c:axPos val="b"/>
        <c:numFmt formatCode="General" sourceLinked="1"/>
        <c:majorTickMark val="none"/>
        <c:minorTickMark val="none"/>
        <c:tickLblPos val="nextTo"/>
        <c:crossAx val="450587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E2AB-48BD-9BA3-8BA2CFA6C74A}"/>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E2AB-48BD-9BA3-8BA2CFA6C74A}"/>
              </c:ext>
            </c:extLst>
          </c:dPt>
          <c:dPt>
            <c:idx val="2"/>
            <c:bubble3D val="0"/>
            <c:spPr>
              <a:solidFill>
                <a:srgbClr val="E10600"/>
              </a:solidFill>
              <a:ln w="19050">
                <a:noFill/>
              </a:ln>
              <a:effectLst/>
            </c:spPr>
            <c:extLst>
              <c:ext xmlns:c16="http://schemas.microsoft.com/office/drawing/2014/chart" uri="{C3380CC4-5D6E-409C-BE32-E72D297353CC}">
                <c16:uniqueId val="{00000005-E2AB-48BD-9BA3-8BA2CFA6C74A}"/>
              </c:ext>
            </c:extLst>
          </c:dPt>
          <c:cat>
            <c:strRef>
              <c:f>Sheet1!$A$2:$A$4</c:f>
              <c:strCache>
                <c:ptCount val="3"/>
                <c:pt idx="0">
                  <c:v>Positive</c:v>
                </c:pt>
                <c:pt idx="1">
                  <c:v>Neutral</c:v>
                </c:pt>
                <c:pt idx="2">
                  <c:v>Negative</c:v>
                </c:pt>
              </c:strCache>
            </c:strRef>
          </c:cat>
          <c:val>
            <c:numRef>
              <c:f>Sheet1!$B$2:$B$4</c:f>
              <c:numCache>
                <c:formatCode>General</c:formatCode>
                <c:ptCount val="3"/>
                <c:pt idx="0">
                  <c:v>24</c:v>
                </c:pt>
                <c:pt idx="1">
                  <c:v>62</c:v>
                </c:pt>
                <c:pt idx="2">
                  <c:v>14</c:v>
                </c:pt>
              </c:numCache>
            </c:numRef>
          </c:val>
          <c:extLst>
            <c:ext xmlns:c16="http://schemas.microsoft.com/office/drawing/2014/chart" uri="{C3380CC4-5D6E-409C-BE32-E72D297353CC}">
              <c16:uniqueId val="{00000006-E2AB-48BD-9BA3-8BA2CFA6C74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8F40-4C7F-AA62-D0108640848A}"/>
              </c:ext>
            </c:extLst>
          </c:dPt>
          <c:dPt>
            <c:idx val="1"/>
            <c:invertIfNegative val="0"/>
            <c:bubble3D val="0"/>
            <c:spPr>
              <a:solidFill>
                <a:srgbClr val="E10600"/>
              </a:solidFill>
              <a:ln>
                <a:noFill/>
              </a:ln>
              <a:effectLst/>
            </c:spPr>
            <c:extLst>
              <c:ext xmlns:c16="http://schemas.microsoft.com/office/drawing/2014/chart" uri="{C3380CC4-5D6E-409C-BE32-E72D297353CC}">
                <c16:uniqueId val="{00000003-8F40-4C7F-AA62-D0108640848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8F40-4C7F-AA62-D0108640848A}"/>
              </c:ext>
            </c:extLst>
          </c:dPt>
          <c:cat>
            <c:strRef>
              <c:f>Sheet1!$A$2:$A$4</c:f>
              <c:strCache>
                <c:ptCount val="3"/>
                <c:pt idx="0">
                  <c:v>Sadness</c:v>
                </c:pt>
                <c:pt idx="1">
                  <c:v>Anger</c:v>
                </c:pt>
                <c:pt idx="2">
                  <c:v>Joy</c:v>
                </c:pt>
              </c:strCache>
            </c:strRef>
          </c:cat>
          <c:val>
            <c:numRef>
              <c:f>Sheet1!$B$2:$B$4</c:f>
              <c:numCache>
                <c:formatCode>General</c:formatCode>
                <c:ptCount val="3"/>
                <c:pt idx="0">
                  <c:v>613</c:v>
                </c:pt>
                <c:pt idx="1">
                  <c:v>704</c:v>
                </c:pt>
                <c:pt idx="2">
                  <c:v>960</c:v>
                </c:pt>
              </c:numCache>
            </c:numRef>
          </c:val>
          <c:extLst>
            <c:ext xmlns:c16="http://schemas.microsoft.com/office/drawing/2014/chart" uri="{C3380CC4-5D6E-409C-BE32-E72D297353CC}">
              <c16:uniqueId val="{00000006-8F40-4C7F-AA62-D0108640848A}"/>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46109143253718E-2"/>
          <c:y val="7.2093510201722777E-2"/>
          <c:w val="0.93323287322142923"/>
          <c:h val="0.65919922254263952"/>
        </c:manualLayout>
      </c:layout>
      <c:barChart>
        <c:barDir val="col"/>
        <c:grouping val="clustered"/>
        <c:varyColors val="0"/>
        <c:ser>
          <c:idx val="0"/>
          <c:order val="0"/>
          <c:tx>
            <c:strRef>
              <c:f>Sheet1!$B$1</c:f>
              <c:strCache>
                <c:ptCount val="1"/>
                <c:pt idx="0">
                  <c:v>Social Mentions</c:v>
                </c:pt>
              </c:strCache>
            </c:strRef>
          </c:tx>
          <c:spPr>
            <a:solidFill>
              <a:schemeClr val="bg1"/>
            </a:solidFill>
            <a:ln>
              <a:noFill/>
            </a:ln>
            <a:effectLst/>
          </c:spPr>
          <c:invertIfNegative val="0"/>
          <c:cat>
            <c:numRef>
              <c:f>Sheet1!$A$2:$A$192</c:f>
              <c:numCache>
                <c:formatCode>m/d/yyyy</c:formatCode>
                <c:ptCount val="191"/>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pt idx="106">
                  <c:v>44362</c:v>
                </c:pt>
                <c:pt idx="107">
                  <c:v>44363</c:v>
                </c:pt>
                <c:pt idx="108">
                  <c:v>44364</c:v>
                </c:pt>
                <c:pt idx="109">
                  <c:v>44365</c:v>
                </c:pt>
                <c:pt idx="110">
                  <c:v>44366</c:v>
                </c:pt>
                <c:pt idx="111">
                  <c:v>44367</c:v>
                </c:pt>
                <c:pt idx="112">
                  <c:v>44368</c:v>
                </c:pt>
                <c:pt idx="113">
                  <c:v>44369</c:v>
                </c:pt>
                <c:pt idx="114">
                  <c:v>44370</c:v>
                </c:pt>
                <c:pt idx="115">
                  <c:v>44371</c:v>
                </c:pt>
                <c:pt idx="116">
                  <c:v>44372</c:v>
                </c:pt>
                <c:pt idx="117">
                  <c:v>44373</c:v>
                </c:pt>
                <c:pt idx="118">
                  <c:v>44374</c:v>
                </c:pt>
                <c:pt idx="119">
                  <c:v>44375</c:v>
                </c:pt>
                <c:pt idx="120">
                  <c:v>44376</c:v>
                </c:pt>
                <c:pt idx="121">
                  <c:v>44377</c:v>
                </c:pt>
                <c:pt idx="122">
                  <c:v>44378</c:v>
                </c:pt>
                <c:pt idx="123">
                  <c:v>44379</c:v>
                </c:pt>
                <c:pt idx="124">
                  <c:v>44380</c:v>
                </c:pt>
                <c:pt idx="125">
                  <c:v>44381</c:v>
                </c:pt>
                <c:pt idx="126">
                  <c:v>44382</c:v>
                </c:pt>
                <c:pt idx="127">
                  <c:v>44383</c:v>
                </c:pt>
                <c:pt idx="128">
                  <c:v>44384</c:v>
                </c:pt>
                <c:pt idx="129">
                  <c:v>44385</c:v>
                </c:pt>
                <c:pt idx="130">
                  <c:v>44386</c:v>
                </c:pt>
                <c:pt idx="131">
                  <c:v>44387</c:v>
                </c:pt>
                <c:pt idx="132">
                  <c:v>44388</c:v>
                </c:pt>
                <c:pt idx="133">
                  <c:v>44389</c:v>
                </c:pt>
                <c:pt idx="134">
                  <c:v>44390</c:v>
                </c:pt>
                <c:pt idx="135">
                  <c:v>44391</c:v>
                </c:pt>
                <c:pt idx="136">
                  <c:v>44392</c:v>
                </c:pt>
                <c:pt idx="137">
                  <c:v>44393</c:v>
                </c:pt>
                <c:pt idx="138">
                  <c:v>44394</c:v>
                </c:pt>
                <c:pt idx="139">
                  <c:v>44395</c:v>
                </c:pt>
                <c:pt idx="140">
                  <c:v>44396</c:v>
                </c:pt>
                <c:pt idx="141">
                  <c:v>44397</c:v>
                </c:pt>
                <c:pt idx="142">
                  <c:v>44398</c:v>
                </c:pt>
                <c:pt idx="143">
                  <c:v>44399</c:v>
                </c:pt>
                <c:pt idx="144">
                  <c:v>44400</c:v>
                </c:pt>
                <c:pt idx="145">
                  <c:v>44401</c:v>
                </c:pt>
                <c:pt idx="146">
                  <c:v>44402</c:v>
                </c:pt>
                <c:pt idx="147">
                  <c:v>44403</c:v>
                </c:pt>
                <c:pt idx="148">
                  <c:v>44404</c:v>
                </c:pt>
                <c:pt idx="149">
                  <c:v>44405</c:v>
                </c:pt>
                <c:pt idx="150">
                  <c:v>44406</c:v>
                </c:pt>
                <c:pt idx="151">
                  <c:v>44407</c:v>
                </c:pt>
                <c:pt idx="152">
                  <c:v>44408</c:v>
                </c:pt>
                <c:pt idx="153">
                  <c:v>44409</c:v>
                </c:pt>
                <c:pt idx="154">
                  <c:v>44410</c:v>
                </c:pt>
                <c:pt idx="155">
                  <c:v>44411</c:v>
                </c:pt>
                <c:pt idx="156">
                  <c:v>44412</c:v>
                </c:pt>
                <c:pt idx="157">
                  <c:v>44413</c:v>
                </c:pt>
                <c:pt idx="158">
                  <c:v>44414</c:v>
                </c:pt>
                <c:pt idx="159">
                  <c:v>44415</c:v>
                </c:pt>
                <c:pt idx="160">
                  <c:v>44416</c:v>
                </c:pt>
                <c:pt idx="161">
                  <c:v>44417</c:v>
                </c:pt>
                <c:pt idx="162">
                  <c:v>44418</c:v>
                </c:pt>
                <c:pt idx="163">
                  <c:v>44419</c:v>
                </c:pt>
                <c:pt idx="164">
                  <c:v>44420</c:v>
                </c:pt>
                <c:pt idx="165">
                  <c:v>44421</c:v>
                </c:pt>
                <c:pt idx="166">
                  <c:v>44422</c:v>
                </c:pt>
                <c:pt idx="167">
                  <c:v>44423</c:v>
                </c:pt>
                <c:pt idx="168">
                  <c:v>44424</c:v>
                </c:pt>
                <c:pt idx="169">
                  <c:v>44425</c:v>
                </c:pt>
                <c:pt idx="170">
                  <c:v>44426</c:v>
                </c:pt>
                <c:pt idx="171">
                  <c:v>44427</c:v>
                </c:pt>
                <c:pt idx="172">
                  <c:v>44428</c:v>
                </c:pt>
                <c:pt idx="173">
                  <c:v>44429</c:v>
                </c:pt>
                <c:pt idx="174">
                  <c:v>44430</c:v>
                </c:pt>
                <c:pt idx="175">
                  <c:v>44431</c:v>
                </c:pt>
                <c:pt idx="176">
                  <c:v>44432</c:v>
                </c:pt>
                <c:pt idx="177">
                  <c:v>44433</c:v>
                </c:pt>
                <c:pt idx="178">
                  <c:v>44434</c:v>
                </c:pt>
                <c:pt idx="179">
                  <c:v>44435</c:v>
                </c:pt>
                <c:pt idx="180">
                  <c:v>44436</c:v>
                </c:pt>
                <c:pt idx="181">
                  <c:v>44437</c:v>
                </c:pt>
                <c:pt idx="182">
                  <c:v>44438</c:v>
                </c:pt>
                <c:pt idx="183">
                  <c:v>44439</c:v>
                </c:pt>
                <c:pt idx="184">
                  <c:v>44440</c:v>
                </c:pt>
                <c:pt idx="185">
                  <c:v>44441</c:v>
                </c:pt>
                <c:pt idx="186">
                  <c:v>44442</c:v>
                </c:pt>
                <c:pt idx="187">
                  <c:v>44443</c:v>
                </c:pt>
                <c:pt idx="188">
                  <c:v>44444</c:v>
                </c:pt>
                <c:pt idx="189">
                  <c:v>44445</c:v>
                </c:pt>
                <c:pt idx="190">
                  <c:v>44446</c:v>
                </c:pt>
              </c:numCache>
            </c:numRef>
          </c:cat>
          <c:val>
            <c:numRef>
              <c:f>Sheet1!$B$2:$B$192</c:f>
              <c:numCache>
                <c:formatCode>General</c:formatCode>
                <c:ptCount val="191"/>
                <c:pt idx="0">
                  <c:v>48833</c:v>
                </c:pt>
                <c:pt idx="1">
                  <c:v>86034</c:v>
                </c:pt>
                <c:pt idx="2">
                  <c:v>77600</c:v>
                </c:pt>
                <c:pt idx="3">
                  <c:v>75730</c:v>
                </c:pt>
                <c:pt idx="4">
                  <c:v>80108</c:v>
                </c:pt>
                <c:pt idx="5">
                  <c:v>42317</c:v>
                </c:pt>
                <c:pt idx="6">
                  <c:v>41763</c:v>
                </c:pt>
                <c:pt idx="7">
                  <c:v>54658</c:v>
                </c:pt>
                <c:pt idx="8">
                  <c:v>45325</c:v>
                </c:pt>
                <c:pt idx="9">
                  <c:v>59994</c:v>
                </c:pt>
                <c:pt idx="10">
                  <c:v>67624</c:v>
                </c:pt>
                <c:pt idx="11">
                  <c:v>116814</c:v>
                </c:pt>
                <c:pt idx="12">
                  <c:v>135749</c:v>
                </c:pt>
                <c:pt idx="13">
                  <c:v>103139</c:v>
                </c:pt>
                <c:pt idx="14">
                  <c:v>60870</c:v>
                </c:pt>
                <c:pt idx="15">
                  <c:v>48535</c:v>
                </c:pt>
                <c:pt idx="16">
                  <c:v>47683</c:v>
                </c:pt>
                <c:pt idx="17">
                  <c:v>62180</c:v>
                </c:pt>
                <c:pt idx="18">
                  <c:v>60471</c:v>
                </c:pt>
                <c:pt idx="19">
                  <c:v>43669</c:v>
                </c:pt>
                <c:pt idx="20">
                  <c:v>56754</c:v>
                </c:pt>
                <c:pt idx="21">
                  <c:v>86653</c:v>
                </c:pt>
                <c:pt idx="22">
                  <c:v>70900</c:v>
                </c:pt>
                <c:pt idx="23">
                  <c:v>68934</c:v>
                </c:pt>
                <c:pt idx="24">
                  <c:v>101793</c:v>
                </c:pt>
                <c:pt idx="25">
                  <c:v>154605</c:v>
                </c:pt>
                <c:pt idx="26">
                  <c:v>210478</c:v>
                </c:pt>
                <c:pt idx="27">
                  <c:v>327460</c:v>
                </c:pt>
                <c:pt idx="28">
                  <c:v>109769</c:v>
                </c:pt>
                <c:pt idx="29">
                  <c:v>75444</c:v>
                </c:pt>
                <c:pt idx="30">
                  <c:v>53758</c:v>
                </c:pt>
                <c:pt idx="31">
                  <c:v>50899</c:v>
                </c:pt>
                <c:pt idx="32">
                  <c:v>46123</c:v>
                </c:pt>
                <c:pt idx="33">
                  <c:v>41286</c:v>
                </c:pt>
                <c:pt idx="34">
                  <c:v>39357</c:v>
                </c:pt>
                <c:pt idx="35">
                  <c:v>39964</c:v>
                </c:pt>
                <c:pt idx="36">
                  <c:v>42889</c:v>
                </c:pt>
                <c:pt idx="37">
                  <c:v>44765</c:v>
                </c:pt>
                <c:pt idx="38">
                  <c:v>53705</c:v>
                </c:pt>
                <c:pt idx="39">
                  <c:v>64527</c:v>
                </c:pt>
                <c:pt idx="40">
                  <c:v>43204</c:v>
                </c:pt>
                <c:pt idx="41">
                  <c:v>42335</c:v>
                </c:pt>
                <c:pt idx="42">
                  <c:v>49381</c:v>
                </c:pt>
                <c:pt idx="43">
                  <c:v>49023</c:v>
                </c:pt>
                <c:pt idx="44">
                  <c:v>43996</c:v>
                </c:pt>
                <c:pt idx="45">
                  <c:v>77773</c:v>
                </c:pt>
                <c:pt idx="46">
                  <c:v>100435</c:v>
                </c:pt>
                <c:pt idx="47">
                  <c:v>139447</c:v>
                </c:pt>
                <c:pt idx="48">
                  <c:v>299944</c:v>
                </c:pt>
                <c:pt idx="49">
                  <c:v>91591</c:v>
                </c:pt>
                <c:pt idx="50">
                  <c:v>67517</c:v>
                </c:pt>
                <c:pt idx="51">
                  <c:v>53806</c:v>
                </c:pt>
                <c:pt idx="52">
                  <c:v>48201</c:v>
                </c:pt>
                <c:pt idx="53">
                  <c:v>46391</c:v>
                </c:pt>
                <c:pt idx="54">
                  <c:v>47564</c:v>
                </c:pt>
                <c:pt idx="55">
                  <c:v>37761</c:v>
                </c:pt>
                <c:pt idx="56">
                  <c:v>65938</c:v>
                </c:pt>
                <c:pt idx="57">
                  <c:v>59339</c:v>
                </c:pt>
                <c:pt idx="58">
                  <c:v>72955</c:v>
                </c:pt>
                <c:pt idx="59">
                  <c:v>63723</c:v>
                </c:pt>
                <c:pt idx="60">
                  <c:v>90954</c:v>
                </c:pt>
                <c:pt idx="61">
                  <c:v>123628</c:v>
                </c:pt>
                <c:pt idx="62">
                  <c:v>177667</c:v>
                </c:pt>
                <c:pt idx="63">
                  <c:v>71644</c:v>
                </c:pt>
                <c:pt idx="64">
                  <c:v>53312</c:v>
                </c:pt>
                <c:pt idx="65">
                  <c:v>80012</c:v>
                </c:pt>
                <c:pt idx="66">
                  <c:v>71775</c:v>
                </c:pt>
                <c:pt idx="67">
                  <c:v>91662</c:v>
                </c:pt>
                <c:pt idx="68">
                  <c:v>144016</c:v>
                </c:pt>
                <c:pt idx="69">
                  <c:v>176410</c:v>
                </c:pt>
                <c:pt idx="70">
                  <c:v>74438</c:v>
                </c:pt>
                <c:pt idx="71">
                  <c:v>60906</c:v>
                </c:pt>
                <c:pt idx="72">
                  <c:v>57689</c:v>
                </c:pt>
                <c:pt idx="73">
                  <c:v>55527</c:v>
                </c:pt>
                <c:pt idx="74">
                  <c:v>70876</c:v>
                </c:pt>
                <c:pt idx="75">
                  <c:v>50804</c:v>
                </c:pt>
                <c:pt idx="76">
                  <c:v>56105</c:v>
                </c:pt>
                <c:pt idx="77">
                  <c:v>66534</c:v>
                </c:pt>
                <c:pt idx="78">
                  <c:v>61698</c:v>
                </c:pt>
                <c:pt idx="79">
                  <c:v>81567</c:v>
                </c:pt>
                <c:pt idx="80">
                  <c:v>103699</c:v>
                </c:pt>
                <c:pt idx="81">
                  <c:v>68821</c:v>
                </c:pt>
                <c:pt idx="82">
                  <c:v>151181</c:v>
                </c:pt>
                <c:pt idx="83">
                  <c:v>298615</c:v>
                </c:pt>
                <c:pt idx="84">
                  <c:v>93985</c:v>
                </c:pt>
                <c:pt idx="85">
                  <c:v>69619</c:v>
                </c:pt>
                <c:pt idx="86">
                  <c:v>53091</c:v>
                </c:pt>
                <c:pt idx="87">
                  <c:v>52639</c:v>
                </c:pt>
                <c:pt idx="88">
                  <c:v>50060</c:v>
                </c:pt>
                <c:pt idx="89">
                  <c:v>41501</c:v>
                </c:pt>
                <c:pt idx="90">
                  <c:v>44133</c:v>
                </c:pt>
                <c:pt idx="91">
                  <c:v>48124</c:v>
                </c:pt>
                <c:pt idx="92">
                  <c:v>51829</c:v>
                </c:pt>
                <c:pt idx="93">
                  <c:v>53574</c:v>
                </c:pt>
                <c:pt idx="94">
                  <c:v>55158</c:v>
                </c:pt>
                <c:pt idx="95">
                  <c:v>91585</c:v>
                </c:pt>
                <c:pt idx="96">
                  <c:v>153611</c:v>
                </c:pt>
                <c:pt idx="97">
                  <c:v>391940</c:v>
                </c:pt>
                <c:pt idx="98">
                  <c:v>95653</c:v>
                </c:pt>
                <c:pt idx="99">
                  <c:v>68231</c:v>
                </c:pt>
                <c:pt idx="100">
                  <c:v>58690</c:v>
                </c:pt>
                <c:pt idx="101">
                  <c:v>52341</c:v>
                </c:pt>
                <c:pt idx="102">
                  <c:v>46867</c:v>
                </c:pt>
                <c:pt idx="103">
                  <c:v>43752</c:v>
                </c:pt>
                <c:pt idx="104">
                  <c:v>47802</c:v>
                </c:pt>
                <c:pt idx="105">
                  <c:v>50018</c:v>
                </c:pt>
                <c:pt idx="106">
                  <c:v>53550</c:v>
                </c:pt>
                <c:pt idx="107">
                  <c:v>56849</c:v>
                </c:pt>
                <c:pt idx="108">
                  <c:v>58779</c:v>
                </c:pt>
                <c:pt idx="109">
                  <c:v>72734</c:v>
                </c:pt>
                <c:pt idx="110">
                  <c:v>110352</c:v>
                </c:pt>
                <c:pt idx="111">
                  <c:v>224082</c:v>
                </c:pt>
                <c:pt idx="112">
                  <c:v>101055</c:v>
                </c:pt>
                <c:pt idx="113">
                  <c:v>63574</c:v>
                </c:pt>
                <c:pt idx="114">
                  <c:v>57636</c:v>
                </c:pt>
                <c:pt idx="115">
                  <c:v>71102</c:v>
                </c:pt>
                <c:pt idx="116">
                  <c:v>108559</c:v>
                </c:pt>
                <c:pt idx="117">
                  <c:v>134129</c:v>
                </c:pt>
                <c:pt idx="118">
                  <c:v>176500</c:v>
                </c:pt>
                <c:pt idx="119">
                  <c:v>74295</c:v>
                </c:pt>
                <c:pt idx="120">
                  <c:v>56534</c:v>
                </c:pt>
                <c:pt idx="121">
                  <c:v>51447</c:v>
                </c:pt>
                <c:pt idx="122">
                  <c:v>63383</c:v>
                </c:pt>
                <c:pt idx="123">
                  <c:v>81370</c:v>
                </c:pt>
                <c:pt idx="124">
                  <c:v>183021</c:v>
                </c:pt>
                <c:pt idx="125">
                  <c:v>226935</c:v>
                </c:pt>
                <c:pt idx="126">
                  <c:v>80703</c:v>
                </c:pt>
                <c:pt idx="127">
                  <c:v>80304</c:v>
                </c:pt>
                <c:pt idx="128">
                  <c:v>68767</c:v>
                </c:pt>
                <c:pt idx="129">
                  <c:v>63353</c:v>
                </c:pt>
                <c:pt idx="130">
                  <c:v>60572</c:v>
                </c:pt>
                <c:pt idx="131">
                  <c:v>50858</c:v>
                </c:pt>
                <c:pt idx="132">
                  <c:v>50858</c:v>
                </c:pt>
                <c:pt idx="133">
                  <c:v>58863</c:v>
                </c:pt>
                <c:pt idx="134">
                  <c:v>71894</c:v>
                </c:pt>
                <c:pt idx="135">
                  <c:v>68523</c:v>
                </c:pt>
                <c:pt idx="136">
                  <c:v>109941</c:v>
                </c:pt>
                <c:pt idx="137">
                  <c:v>153515</c:v>
                </c:pt>
                <c:pt idx="138">
                  <c:v>168495</c:v>
                </c:pt>
                <c:pt idx="139">
                  <c:v>436193</c:v>
                </c:pt>
                <c:pt idx="140">
                  <c:v>167691</c:v>
                </c:pt>
                <c:pt idx="141">
                  <c:v>104337</c:v>
                </c:pt>
                <c:pt idx="142">
                  <c:v>72770</c:v>
                </c:pt>
                <c:pt idx="143">
                  <c:v>62216</c:v>
                </c:pt>
                <c:pt idx="144">
                  <c:v>59881</c:v>
                </c:pt>
                <c:pt idx="145">
                  <c:v>49512</c:v>
                </c:pt>
                <c:pt idx="146">
                  <c:v>46176</c:v>
                </c:pt>
                <c:pt idx="147">
                  <c:v>51096</c:v>
                </c:pt>
                <c:pt idx="148">
                  <c:v>63592</c:v>
                </c:pt>
                <c:pt idx="149">
                  <c:v>62323</c:v>
                </c:pt>
                <c:pt idx="150">
                  <c:v>80030</c:v>
                </c:pt>
                <c:pt idx="151">
                  <c:v>88071</c:v>
                </c:pt>
                <c:pt idx="152">
                  <c:v>150799</c:v>
                </c:pt>
                <c:pt idx="153">
                  <c:v>514195</c:v>
                </c:pt>
                <c:pt idx="154">
                  <c:v>152021</c:v>
                </c:pt>
                <c:pt idx="155">
                  <c:v>87702</c:v>
                </c:pt>
                <c:pt idx="156">
                  <c:v>60733</c:v>
                </c:pt>
                <c:pt idx="157">
                  <c:v>62037</c:v>
                </c:pt>
                <c:pt idx="158">
                  <c:v>59786</c:v>
                </c:pt>
                <c:pt idx="159">
                  <c:v>47910</c:v>
                </c:pt>
                <c:pt idx="160">
                  <c:v>42061</c:v>
                </c:pt>
                <c:pt idx="161">
                  <c:v>51239</c:v>
                </c:pt>
                <c:pt idx="162">
                  <c:v>58041</c:v>
                </c:pt>
                <c:pt idx="163">
                  <c:v>58255</c:v>
                </c:pt>
                <c:pt idx="164">
                  <c:v>54533</c:v>
                </c:pt>
                <c:pt idx="165">
                  <c:v>50953</c:v>
                </c:pt>
                <c:pt idx="166">
                  <c:v>44235</c:v>
                </c:pt>
                <c:pt idx="167">
                  <c:v>42341</c:v>
                </c:pt>
                <c:pt idx="168">
                  <c:v>45932</c:v>
                </c:pt>
                <c:pt idx="169">
                  <c:v>47904</c:v>
                </c:pt>
                <c:pt idx="170">
                  <c:v>129209</c:v>
                </c:pt>
                <c:pt idx="171">
                  <c:v>80072</c:v>
                </c:pt>
                <c:pt idx="172">
                  <c:v>53758</c:v>
                </c:pt>
                <c:pt idx="173">
                  <c:v>53461</c:v>
                </c:pt>
                <c:pt idx="174">
                  <c:v>50125</c:v>
                </c:pt>
                <c:pt idx="175">
                  <c:v>68613</c:v>
                </c:pt>
                <c:pt idx="176">
                  <c:v>59964</c:v>
                </c:pt>
                <c:pt idx="177">
                  <c:v>80036</c:v>
                </c:pt>
                <c:pt idx="178">
                  <c:v>97952</c:v>
                </c:pt>
                <c:pt idx="179">
                  <c:v>123378</c:v>
                </c:pt>
                <c:pt idx="180">
                  <c:v>239383</c:v>
                </c:pt>
                <c:pt idx="181">
                  <c:v>456098</c:v>
                </c:pt>
                <c:pt idx="182">
                  <c:v>115433</c:v>
                </c:pt>
                <c:pt idx="183">
                  <c:v>83693</c:v>
                </c:pt>
                <c:pt idx="184">
                  <c:v>151431</c:v>
                </c:pt>
                <c:pt idx="185">
                  <c:v>129715</c:v>
                </c:pt>
                <c:pt idx="186">
                  <c:v>131746</c:v>
                </c:pt>
                <c:pt idx="187">
                  <c:v>174105</c:v>
                </c:pt>
                <c:pt idx="188">
                  <c:v>245815</c:v>
                </c:pt>
                <c:pt idx="189">
                  <c:v>148882</c:v>
                </c:pt>
                <c:pt idx="190">
                  <c:v>213599</c:v>
                </c:pt>
              </c:numCache>
            </c:numRef>
          </c:val>
          <c:extLst>
            <c:ext xmlns:c16="http://schemas.microsoft.com/office/drawing/2014/chart" uri="{C3380CC4-5D6E-409C-BE32-E72D297353CC}">
              <c16:uniqueId val="{00000000-B6F1-4C7E-A64A-DE7B69A14F4D}"/>
            </c:ext>
          </c:extLst>
        </c:ser>
        <c:dLbls>
          <c:showLegendKey val="0"/>
          <c:showVal val="0"/>
          <c:showCatName val="0"/>
          <c:showSerName val="0"/>
          <c:showPercent val="0"/>
          <c:showBubbleSize val="0"/>
        </c:dLbls>
        <c:gapWidth val="150"/>
        <c:axId val="1932401119"/>
        <c:axId val="1932400287"/>
      </c:barChart>
      <c:lineChart>
        <c:grouping val="standard"/>
        <c:varyColors val="0"/>
        <c:ser>
          <c:idx val="1"/>
          <c:order val="1"/>
          <c:tx>
            <c:strRef>
              <c:f>Sheet1!$C$1</c:f>
              <c:strCache>
                <c:ptCount val="1"/>
                <c:pt idx="0">
                  <c:v>Traditional Media</c:v>
                </c:pt>
              </c:strCache>
            </c:strRef>
          </c:tx>
          <c:spPr>
            <a:ln w="19050" cap="rnd">
              <a:solidFill>
                <a:srgbClr val="E10600"/>
              </a:solidFill>
              <a:round/>
            </a:ln>
            <a:effectLst/>
          </c:spPr>
          <c:marker>
            <c:symbol val="none"/>
          </c:marker>
          <c:cat>
            <c:numRef>
              <c:f>Sheet1!$A$2:$A$192</c:f>
              <c:numCache>
                <c:formatCode>m/d/yyyy</c:formatCode>
                <c:ptCount val="191"/>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pt idx="106">
                  <c:v>44362</c:v>
                </c:pt>
                <c:pt idx="107">
                  <c:v>44363</c:v>
                </c:pt>
                <c:pt idx="108">
                  <c:v>44364</c:v>
                </c:pt>
                <c:pt idx="109">
                  <c:v>44365</c:v>
                </c:pt>
                <c:pt idx="110">
                  <c:v>44366</c:v>
                </c:pt>
                <c:pt idx="111">
                  <c:v>44367</c:v>
                </c:pt>
                <c:pt idx="112">
                  <c:v>44368</c:v>
                </c:pt>
                <c:pt idx="113">
                  <c:v>44369</c:v>
                </c:pt>
                <c:pt idx="114">
                  <c:v>44370</c:v>
                </c:pt>
                <c:pt idx="115">
                  <c:v>44371</c:v>
                </c:pt>
                <c:pt idx="116">
                  <c:v>44372</c:v>
                </c:pt>
                <c:pt idx="117">
                  <c:v>44373</c:v>
                </c:pt>
                <c:pt idx="118">
                  <c:v>44374</c:v>
                </c:pt>
                <c:pt idx="119">
                  <c:v>44375</c:v>
                </c:pt>
                <c:pt idx="120">
                  <c:v>44376</c:v>
                </c:pt>
                <c:pt idx="121">
                  <c:v>44377</c:v>
                </c:pt>
                <c:pt idx="122">
                  <c:v>44378</c:v>
                </c:pt>
                <c:pt idx="123">
                  <c:v>44379</c:v>
                </c:pt>
                <c:pt idx="124">
                  <c:v>44380</c:v>
                </c:pt>
                <c:pt idx="125">
                  <c:v>44381</c:v>
                </c:pt>
                <c:pt idx="126">
                  <c:v>44382</c:v>
                </c:pt>
                <c:pt idx="127">
                  <c:v>44383</c:v>
                </c:pt>
                <c:pt idx="128">
                  <c:v>44384</c:v>
                </c:pt>
                <c:pt idx="129">
                  <c:v>44385</c:v>
                </c:pt>
                <c:pt idx="130">
                  <c:v>44386</c:v>
                </c:pt>
                <c:pt idx="131">
                  <c:v>44387</c:v>
                </c:pt>
                <c:pt idx="132">
                  <c:v>44388</c:v>
                </c:pt>
                <c:pt idx="133">
                  <c:v>44389</c:v>
                </c:pt>
                <c:pt idx="134">
                  <c:v>44390</c:v>
                </c:pt>
                <c:pt idx="135">
                  <c:v>44391</c:v>
                </c:pt>
                <c:pt idx="136">
                  <c:v>44392</c:v>
                </c:pt>
                <c:pt idx="137">
                  <c:v>44393</c:v>
                </c:pt>
                <c:pt idx="138">
                  <c:v>44394</c:v>
                </c:pt>
                <c:pt idx="139">
                  <c:v>44395</c:v>
                </c:pt>
                <c:pt idx="140">
                  <c:v>44396</c:v>
                </c:pt>
                <c:pt idx="141">
                  <c:v>44397</c:v>
                </c:pt>
                <c:pt idx="142">
                  <c:v>44398</c:v>
                </c:pt>
                <c:pt idx="143">
                  <c:v>44399</c:v>
                </c:pt>
                <c:pt idx="144">
                  <c:v>44400</c:v>
                </c:pt>
                <c:pt idx="145">
                  <c:v>44401</c:v>
                </c:pt>
                <c:pt idx="146">
                  <c:v>44402</c:v>
                </c:pt>
                <c:pt idx="147">
                  <c:v>44403</c:v>
                </c:pt>
                <c:pt idx="148">
                  <c:v>44404</c:v>
                </c:pt>
                <c:pt idx="149">
                  <c:v>44405</c:v>
                </c:pt>
                <c:pt idx="150">
                  <c:v>44406</c:v>
                </c:pt>
                <c:pt idx="151">
                  <c:v>44407</c:v>
                </c:pt>
                <c:pt idx="152">
                  <c:v>44408</c:v>
                </c:pt>
                <c:pt idx="153">
                  <c:v>44409</c:v>
                </c:pt>
                <c:pt idx="154">
                  <c:v>44410</c:v>
                </c:pt>
                <c:pt idx="155">
                  <c:v>44411</c:v>
                </c:pt>
                <c:pt idx="156">
                  <c:v>44412</c:v>
                </c:pt>
                <c:pt idx="157">
                  <c:v>44413</c:v>
                </c:pt>
                <c:pt idx="158">
                  <c:v>44414</c:v>
                </c:pt>
                <c:pt idx="159">
                  <c:v>44415</c:v>
                </c:pt>
                <c:pt idx="160">
                  <c:v>44416</c:v>
                </c:pt>
                <c:pt idx="161">
                  <c:v>44417</c:v>
                </c:pt>
                <c:pt idx="162">
                  <c:v>44418</c:v>
                </c:pt>
                <c:pt idx="163">
                  <c:v>44419</c:v>
                </c:pt>
                <c:pt idx="164">
                  <c:v>44420</c:v>
                </c:pt>
                <c:pt idx="165">
                  <c:v>44421</c:v>
                </c:pt>
                <c:pt idx="166">
                  <c:v>44422</c:v>
                </c:pt>
                <c:pt idx="167">
                  <c:v>44423</c:v>
                </c:pt>
                <c:pt idx="168">
                  <c:v>44424</c:v>
                </c:pt>
                <c:pt idx="169">
                  <c:v>44425</c:v>
                </c:pt>
                <c:pt idx="170">
                  <c:v>44426</c:v>
                </c:pt>
                <c:pt idx="171">
                  <c:v>44427</c:v>
                </c:pt>
                <c:pt idx="172">
                  <c:v>44428</c:v>
                </c:pt>
                <c:pt idx="173">
                  <c:v>44429</c:v>
                </c:pt>
                <c:pt idx="174">
                  <c:v>44430</c:v>
                </c:pt>
                <c:pt idx="175">
                  <c:v>44431</c:v>
                </c:pt>
                <c:pt idx="176">
                  <c:v>44432</c:v>
                </c:pt>
                <c:pt idx="177">
                  <c:v>44433</c:v>
                </c:pt>
                <c:pt idx="178">
                  <c:v>44434</c:v>
                </c:pt>
                <c:pt idx="179">
                  <c:v>44435</c:v>
                </c:pt>
                <c:pt idx="180">
                  <c:v>44436</c:v>
                </c:pt>
                <c:pt idx="181">
                  <c:v>44437</c:v>
                </c:pt>
                <c:pt idx="182">
                  <c:v>44438</c:v>
                </c:pt>
                <c:pt idx="183">
                  <c:v>44439</c:v>
                </c:pt>
                <c:pt idx="184">
                  <c:v>44440</c:v>
                </c:pt>
                <c:pt idx="185">
                  <c:v>44441</c:v>
                </c:pt>
                <c:pt idx="186">
                  <c:v>44442</c:v>
                </c:pt>
                <c:pt idx="187">
                  <c:v>44443</c:v>
                </c:pt>
                <c:pt idx="188">
                  <c:v>44444</c:v>
                </c:pt>
                <c:pt idx="189">
                  <c:v>44445</c:v>
                </c:pt>
                <c:pt idx="190">
                  <c:v>44446</c:v>
                </c:pt>
              </c:numCache>
            </c:numRef>
          </c:cat>
          <c:val>
            <c:numRef>
              <c:f>Sheet1!$C$2:$C$192</c:f>
              <c:numCache>
                <c:formatCode>General</c:formatCode>
                <c:ptCount val="191"/>
                <c:pt idx="0">
                  <c:v>5661</c:v>
                </c:pt>
                <c:pt idx="1">
                  <c:v>8867</c:v>
                </c:pt>
                <c:pt idx="2">
                  <c:v>7727</c:v>
                </c:pt>
                <c:pt idx="3">
                  <c:v>7371</c:v>
                </c:pt>
                <c:pt idx="4">
                  <c:v>7467</c:v>
                </c:pt>
                <c:pt idx="5">
                  <c:v>3964</c:v>
                </c:pt>
                <c:pt idx="6">
                  <c:v>3244</c:v>
                </c:pt>
                <c:pt idx="7">
                  <c:v>5232</c:v>
                </c:pt>
                <c:pt idx="8">
                  <c:v>4959</c:v>
                </c:pt>
                <c:pt idx="9">
                  <c:v>5655</c:v>
                </c:pt>
                <c:pt idx="10">
                  <c:v>5656</c:v>
                </c:pt>
                <c:pt idx="11">
                  <c:v>7703</c:v>
                </c:pt>
                <c:pt idx="12">
                  <c:v>8258</c:v>
                </c:pt>
                <c:pt idx="13">
                  <c:v>8498</c:v>
                </c:pt>
                <c:pt idx="14">
                  <c:v>6320</c:v>
                </c:pt>
                <c:pt idx="15">
                  <c:v>5202</c:v>
                </c:pt>
                <c:pt idx="16">
                  <c:v>5282</c:v>
                </c:pt>
                <c:pt idx="17">
                  <c:v>5376</c:v>
                </c:pt>
                <c:pt idx="18">
                  <c:v>5403</c:v>
                </c:pt>
                <c:pt idx="19">
                  <c:v>4052</c:v>
                </c:pt>
                <c:pt idx="20">
                  <c:v>4052</c:v>
                </c:pt>
                <c:pt idx="21">
                  <c:v>7044</c:v>
                </c:pt>
                <c:pt idx="22">
                  <c:v>7776</c:v>
                </c:pt>
                <c:pt idx="23">
                  <c:v>7455</c:v>
                </c:pt>
                <c:pt idx="24">
                  <c:v>9272</c:v>
                </c:pt>
                <c:pt idx="25">
                  <c:v>11915</c:v>
                </c:pt>
                <c:pt idx="26">
                  <c:v>10612</c:v>
                </c:pt>
                <c:pt idx="27">
                  <c:v>12609</c:v>
                </c:pt>
                <c:pt idx="28">
                  <c:v>10025</c:v>
                </c:pt>
                <c:pt idx="29">
                  <c:v>6496</c:v>
                </c:pt>
                <c:pt idx="30">
                  <c:v>5567</c:v>
                </c:pt>
                <c:pt idx="31">
                  <c:v>5059</c:v>
                </c:pt>
                <c:pt idx="32">
                  <c:v>3748</c:v>
                </c:pt>
                <c:pt idx="33">
                  <c:v>3020</c:v>
                </c:pt>
                <c:pt idx="34">
                  <c:v>2790</c:v>
                </c:pt>
                <c:pt idx="35">
                  <c:v>3723</c:v>
                </c:pt>
                <c:pt idx="36">
                  <c:v>3994</c:v>
                </c:pt>
                <c:pt idx="37">
                  <c:v>4362</c:v>
                </c:pt>
                <c:pt idx="38">
                  <c:v>4566</c:v>
                </c:pt>
                <c:pt idx="39">
                  <c:v>4437</c:v>
                </c:pt>
                <c:pt idx="40">
                  <c:v>3671</c:v>
                </c:pt>
                <c:pt idx="41">
                  <c:v>3289</c:v>
                </c:pt>
                <c:pt idx="42">
                  <c:v>4798</c:v>
                </c:pt>
                <c:pt idx="43">
                  <c:v>5134</c:v>
                </c:pt>
                <c:pt idx="44">
                  <c:v>5365</c:v>
                </c:pt>
                <c:pt idx="45">
                  <c:v>8165</c:v>
                </c:pt>
                <c:pt idx="46">
                  <c:v>8837</c:v>
                </c:pt>
                <c:pt idx="47">
                  <c:v>8274</c:v>
                </c:pt>
                <c:pt idx="48">
                  <c:v>10805</c:v>
                </c:pt>
                <c:pt idx="49">
                  <c:v>7784</c:v>
                </c:pt>
                <c:pt idx="50">
                  <c:v>5267</c:v>
                </c:pt>
                <c:pt idx="51">
                  <c:v>5172</c:v>
                </c:pt>
                <c:pt idx="52">
                  <c:v>4697</c:v>
                </c:pt>
                <c:pt idx="53">
                  <c:v>4867</c:v>
                </c:pt>
                <c:pt idx="54">
                  <c:v>4073</c:v>
                </c:pt>
                <c:pt idx="55">
                  <c:v>3518</c:v>
                </c:pt>
                <c:pt idx="56">
                  <c:v>5901</c:v>
                </c:pt>
                <c:pt idx="57">
                  <c:v>6078</c:v>
                </c:pt>
                <c:pt idx="58">
                  <c:v>7836</c:v>
                </c:pt>
                <c:pt idx="59">
                  <c:v>8749</c:v>
                </c:pt>
                <c:pt idx="60">
                  <c:v>11242</c:v>
                </c:pt>
                <c:pt idx="61">
                  <c:v>9718</c:v>
                </c:pt>
                <c:pt idx="62">
                  <c:v>12028</c:v>
                </c:pt>
                <c:pt idx="63">
                  <c:v>9443</c:v>
                </c:pt>
                <c:pt idx="64">
                  <c:v>7228</c:v>
                </c:pt>
                <c:pt idx="65">
                  <c:v>9343</c:v>
                </c:pt>
                <c:pt idx="66">
                  <c:v>10425</c:v>
                </c:pt>
                <c:pt idx="67">
                  <c:v>10870</c:v>
                </c:pt>
                <c:pt idx="68">
                  <c:v>11129</c:v>
                </c:pt>
                <c:pt idx="69">
                  <c:v>11531</c:v>
                </c:pt>
                <c:pt idx="70">
                  <c:v>10389</c:v>
                </c:pt>
                <c:pt idx="71">
                  <c:v>8243</c:v>
                </c:pt>
                <c:pt idx="72">
                  <c:v>7166</c:v>
                </c:pt>
                <c:pt idx="73">
                  <c:v>7880</c:v>
                </c:pt>
                <c:pt idx="74">
                  <c:v>9246</c:v>
                </c:pt>
                <c:pt idx="75">
                  <c:v>6696</c:v>
                </c:pt>
                <c:pt idx="76">
                  <c:v>6001</c:v>
                </c:pt>
                <c:pt idx="77">
                  <c:v>7808</c:v>
                </c:pt>
                <c:pt idx="78">
                  <c:v>8969</c:v>
                </c:pt>
                <c:pt idx="79">
                  <c:v>10204</c:v>
                </c:pt>
                <c:pt idx="80">
                  <c:v>10846</c:v>
                </c:pt>
                <c:pt idx="81">
                  <c:v>9069</c:v>
                </c:pt>
                <c:pt idx="82">
                  <c:v>8720</c:v>
                </c:pt>
                <c:pt idx="83">
                  <c:v>12430</c:v>
                </c:pt>
                <c:pt idx="84">
                  <c:v>13012</c:v>
                </c:pt>
                <c:pt idx="85">
                  <c:v>8959</c:v>
                </c:pt>
                <c:pt idx="86">
                  <c:v>7591</c:v>
                </c:pt>
                <c:pt idx="87">
                  <c:v>7857</c:v>
                </c:pt>
                <c:pt idx="88">
                  <c:v>7390</c:v>
                </c:pt>
                <c:pt idx="89">
                  <c:v>6284</c:v>
                </c:pt>
                <c:pt idx="90">
                  <c:v>6040</c:v>
                </c:pt>
                <c:pt idx="91">
                  <c:v>7529</c:v>
                </c:pt>
                <c:pt idx="92">
                  <c:v>6999</c:v>
                </c:pt>
                <c:pt idx="93">
                  <c:v>7616</c:v>
                </c:pt>
                <c:pt idx="94">
                  <c:v>8193</c:v>
                </c:pt>
                <c:pt idx="95">
                  <c:v>9795</c:v>
                </c:pt>
                <c:pt idx="96">
                  <c:v>10783</c:v>
                </c:pt>
                <c:pt idx="97">
                  <c:v>12580</c:v>
                </c:pt>
                <c:pt idx="98">
                  <c:v>9487</c:v>
                </c:pt>
                <c:pt idx="99">
                  <c:v>6676</c:v>
                </c:pt>
                <c:pt idx="100">
                  <c:v>7663</c:v>
                </c:pt>
                <c:pt idx="101">
                  <c:v>6948</c:v>
                </c:pt>
                <c:pt idx="102">
                  <c:v>6759</c:v>
                </c:pt>
                <c:pt idx="103">
                  <c:v>5657</c:v>
                </c:pt>
                <c:pt idx="104">
                  <c:v>5840</c:v>
                </c:pt>
                <c:pt idx="105">
                  <c:v>7449</c:v>
                </c:pt>
                <c:pt idx="106">
                  <c:v>7008</c:v>
                </c:pt>
                <c:pt idx="107">
                  <c:v>8396</c:v>
                </c:pt>
                <c:pt idx="108">
                  <c:v>8759</c:v>
                </c:pt>
                <c:pt idx="109">
                  <c:v>10204</c:v>
                </c:pt>
                <c:pt idx="110">
                  <c:v>10155</c:v>
                </c:pt>
                <c:pt idx="111">
                  <c:v>10989</c:v>
                </c:pt>
                <c:pt idx="112">
                  <c:v>9390</c:v>
                </c:pt>
                <c:pt idx="113">
                  <c:v>6591</c:v>
                </c:pt>
                <c:pt idx="114">
                  <c:v>7384</c:v>
                </c:pt>
                <c:pt idx="115">
                  <c:v>9908</c:v>
                </c:pt>
                <c:pt idx="116">
                  <c:v>12306</c:v>
                </c:pt>
                <c:pt idx="117">
                  <c:v>11251</c:v>
                </c:pt>
                <c:pt idx="118">
                  <c:v>11851</c:v>
                </c:pt>
                <c:pt idx="119">
                  <c:v>9672</c:v>
                </c:pt>
                <c:pt idx="120">
                  <c:v>6976</c:v>
                </c:pt>
                <c:pt idx="121">
                  <c:v>7282</c:v>
                </c:pt>
                <c:pt idx="122">
                  <c:v>8637</c:v>
                </c:pt>
                <c:pt idx="123">
                  <c:v>9563</c:v>
                </c:pt>
                <c:pt idx="124">
                  <c:v>11902</c:v>
                </c:pt>
                <c:pt idx="125">
                  <c:v>12374</c:v>
                </c:pt>
                <c:pt idx="126">
                  <c:v>10938</c:v>
                </c:pt>
                <c:pt idx="127">
                  <c:v>16417</c:v>
                </c:pt>
                <c:pt idx="128">
                  <c:v>12857</c:v>
                </c:pt>
                <c:pt idx="129">
                  <c:v>8649</c:v>
                </c:pt>
                <c:pt idx="130">
                  <c:v>7540</c:v>
                </c:pt>
                <c:pt idx="131">
                  <c:v>5679</c:v>
                </c:pt>
                <c:pt idx="132">
                  <c:v>6649</c:v>
                </c:pt>
                <c:pt idx="133">
                  <c:v>8990</c:v>
                </c:pt>
                <c:pt idx="134">
                  <c:v>10182</c:v>
                </c:pt>
                <c:pt idx="135">
                  <c:v>11153</c:v>
                </c:pt>
                <c:pt idx="136">
                  <c:v>12254</c:v>
                </c:pt>
                <c:pt idx="137">
                  <c:v>16149</c:v>
                </c:pt>
                <c:pt idx="138">
                  <c:v>15915</c:v>
                </c:pt>
                <c:pt idx="139">
                  <c:v>17098</c:v>
                </c:pt>
                <c:pt idx="140">
                  <c:v>17409</c:v>
                </c:pt>
                <c:pt idx="141">
                  <c:v>10090</c:v>
                </c:pt>
                <c:pt idx="142">
                  <c:v>8194</c:v>
                </c:pt>
                <c:pt idx="143">
                  <c:v>7382</c:v>
                </c:pt>
                <c:pt idx="144">
                  <c:v>7827</c:v>
                </c:pt>
                <c:pt idx="145">
                  <c:v>6339</c:v>
                </c:pt>
                <c:pt idx="146">
                  <c:v>5220</c:v>
                </c:pt>
                <c:pt idx="147">
                  <c:v>6961</c:v>
                </c:pt>
                <c:pt idx="148">
                  <c:v>9163</c:v>
                </c:pt>
                <c:pt idx="149">
                  <c:v>8631</c:v>
                </c:pt>
                <c:pt idx="150">
                  <c:v>10173</c:v>
                </c:pt>
                <c:pt idx="151">
                  <c:v>10003</c:v>
                </c:pt>
                <c:pt idx="152">
                  <c:v>11399</c:v>
                </c:pt>
                <c:pt idx="153">
                  <c:v>16173</c:v>
                </c:pt>
                <c:pt idx="154">
                  <c:v>11462</c:v>
                </c:pt>
                <c:pt idx="155">
                  <c:v>7906</c:v>
                </c:pt>
                <c:pt idx="156">
                  <c:v>7105</c:v>
                </c:pt>
                <c:pt idx="157">
                  <c:v>6691</c:v>
                </c:pt>
                <c:pt idx="158">
                  <c:v>6300</c:v>
                </c:pt>
                <c:pt idx="159">
                  <c:v>4514</c:v>
                </c:pt>
                <c:pt idx="160">
                  <c:v>4004</c:v>
                </c:pt>
                <c:pt idx="161">
                  <c:v>6251</c:v>
                </c:pt>
                <c:pt idx="162">
                  <c:v>6717</c:v>
                </c:pt>
                <c:pt idx="163">
                  <c:v>6954</c:v>
                </c:pt>
                <c:pt idx="164">
                  <c:v>6622</c:v>
                </c:pt>
                <c:pt idx="165">
                  <c:v>6192</c:v>
                </c:pt>
                <c:pt idx="166">
                  <c:v>4725</c:v>
                </c:pt>
                <c:pt idx="167">
                  <c:v>4535</c:v>
                </c:pt>
                <c:pt idx="168">
                  <c:v>6074</c:v>
                </c:pt>
                <c:pt idx="169">
                  <c:v>6250</c:v>
                </c:pt>
                <c:pt idx="170">
                  <c:v>11602</c:v>
                </c:pt>
                <c:pt idx="171">
                  <c:v>6868</c:v>
                </c:pt>
                <c:pt idx="172">
                  <c:v>5466</c:v>
                </c:pt>
                <c:pt idx="173">
                  <c:v>4569</c:v>
                </c:pt>
                <c:pt idx="174">
                  <c:v>4947</c:v>
                </c:pt>
                <c:pt idx="175">
                  <c:v>5640</c:v>
                </c:pt>
                <c:pt idx="176">
                  <c:v>7109</c:v>
                </c:pt>
                <c:pt idx="177">
                  <c:v>7335</c:v>
                </c:pt>
                <c:pt idx="178">
                  <c:v>10163</c:v>
                </c:pt>
                <c:pt idx="179">
                  <c:v>11625</c:v>
                </c:pt>
                <c:pt idx="180">
                  <c:v>12294</c:v>
                </c:pt>
                <c:pt idx="181">
                  <c:v>12923</c:v>
                </c:pt>
                <c:pt idx="182">
                  <c:v>11906</c:v>
                </c:pt>
                <c:pt idx="183">
                  <c:v>9179</c:v>
                </c:pt>
                <c:pt idx="184">
                  <c:v>10874</c:v>
                </c:pt>
                <c:pt idx="185">
                  <c:v>11465</c:v>
                </c:pt>
                <c:pt idx="186">
                  <c:v>11959</c:v>
                </c:pt>
                <c:pt idx="187">
                  <c:v>12814</c:v>
                </c:pt>
                <c:pt idx="188">
                  <c:v>11800</c:v>
                </c:pt>
                <c:pt idx="189">
                  <c:v>11387</c:v>
                </c:pt>
                <c:pt idx="190">
                  <c:v>11071</c:v>
                </c:pt>
              </c:numCache>
            </c:numRef>
          </c:val>
          <c:smooth val="1"/>
          <c:extLst>
            <c:ext xmlns:c16="http://schemas.microsoft.com/office/drawing/2014/chart" uri="{C3380CC4-5D6E-409C-BE32-E72D297353CC}">
              <c16:uniqueId val="{00000001-B6F1-4C7E-A64A-DE7B69A14F4D}"/>
            </c:ext>
          </c:extLst>
        </c:ser>
        <c:dLbls>
          <c:showLegendKey val="0"/>
          <c:showVal val="0"/>
          <c:showCatName val="0"/>
          <c:showSerName val="0"/>
          <c:showPercent val="0"/>
          <c:showBubbleSize val="0"/>
        </c:dLbls>
        <c:marker val="1"/>
        <c:smooth val="0"/>
        <c:axId val="1955085935"/>
        <c:axId val="1955082607"/>
      </c:lineChart>
      <c:dateAx>
        <c:axId val="1932401119"/>
        <c:scaling>
          <c:orientation val="minMax"/>
        </c:scaling>
        <c:delete val="0"/>
        <c:axPos val="b"/>
        <c:numFmt formatCode="dd/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nl-NL"/>
          </a:p>
        </c:txPr>
        <c:crossAx val="1932400287"/>
        <c:crosses val="autoZero"/>
        <c:auto val="1"/>
        <c:lblOffset val="100"/>
        <c:baseTimeUnit val="days"/>
      </c:dateAx>
      <c:valAx>
        <c:axId val="1932400287"/>
        <c:scaling>
          <c:orientation val="minMax"/>
        </c:scaling>
        <c:delete val="0"/>
        <c:axPos val="l"/>
        <c:numFmt formatCode="0,&quot;k&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1932401119"/>
        <c:crosses val="autoZero"/>
        <c:crossBetween val="between"/>
      </c:valAx>
      <c:valAx>
        <c:axId val="1955082607"/>
        <c:scaling>
          <c:orientation val="minMax"/>
        </c:scaling>
        <c:delete val="0"/>
        <c:axPos val="r"/>
        <c:numFmt formatCode="0,&quot;k&quot;"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1955085935"/>
        <c:crosses val="max"/>
        <c:crossBetween val="between"/>
      </c:valAx>
      <c:dateAx>
        <c:axId val="1955085935"/>
        <c:scaling>
          <c:orientation val="minMax"/>
        </c:scaling>
        <c:delete val="1"/>
        <c:axPos val="b"/>
        <c:numFmt formatCode="m/d/yyyy" sourceLinked="1"/>
        <c:majorTickMark val="out"/>
        <c:minorTickMark val="none"/>
        <c:tickLblPos val="nextTo"/>
        <c:crossAx val="1955082607"/>
        <c:crosses val="autoZero"/>
        <c:auto val="1"/>
        <c:lblOffset val="100"/>
        <c:baseTimeUnit val="days"/>
      </c:dateAx>
      <c:spPr>
        <a:noFill/>
        <a:ln>
          <a:noFill/>
        </a:ln>
        <a:effectLst/>
      </c:spPr>
    </c:plotArea>
    <c:legend>
      <c:legendPos val="b"/>
      <c:layout>
        <c:manualLayout>
          <c:xMode val="edge"/>
          <c:yMode val="edge"/>
          <c:x val="0.37246036589399745"/>
          <c:y val="0.86160963027590021"/>
          <c:w val="0.25507917758765597"/>
          <c:h val="0.115378308323571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6-FDF5-47A0-8F13-7572A2971BC5}"/>
              </c:ext>
            </c:extLst>
          </c:dPt>
          <c:dPt>
            <c:idx val="1"/>
            <c:invertIfNegative val="0"/>
            <c:bubble3D val="0"/>
            <c:spPr>
              <a:solidFill>
                <a:srgbClr val="E10600"/>
              </a:solidFill>
              <a:ln>
                <a:noFill/>
              </a:ln>
              <a:effectLst/>
            </c:spPr>
            <c:extLst>
              <c:ext xmlns:c16="http://schemas.microsoft.com/office/drawing/2014/chart" uri="{C3380CC4-5D6E-409C-BE32-E72D297353CC}">
                <c16:uniqueId val="{00000005-FDF5-47A0-8F13-7572A2971BC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FDF5-47A0-8F13-7572A2971BC5}"/>
              </c:ext>
            </c:extLst>
          </c:dPt>
          <c:cat>
            <c:strRef>
              <c:f>Sheet1!$A$2:$A$4</c:f>
              <c:strCache>
                <c:ptCount val="3"/>
                <c:pt idx="0">
                  <c:v>Sadness</c:v>
                </c:pt>
                <c:pt idx="1">
                  <c:v>Anger</c:v>
                </c:pt>
                <c:pt idx="2">
                  <c:v>Joy</c:v>
                </c:pt>
              </c:strCache>
            </c:strRef>
          </c:cat>
          <c:val>
            <c:numRef>
              <c:f>Sheet1!$B$2:$B$4</c:f>
              <c:numCache>
                <c:formatCode>General</c:formatCode>
                <c:ptCount val="3"/>
                <c:pt idx="0">
                  <c:v>22</c:v>
                </c:pt>
                <c:pt idx="1">
                  <c:v>24.1</c:v>
                </c:pt>
                <c:pt idx="2">
                  <c:v>42.8</c:v>
                </c:pt>
              </c:numCache>
            </c:numRef>
          </c:val>
          <c:extLst>
            <c:ext xmlns:c16="http://schemas.microsoft.com/office/drawing/2014/chart" uri="{C3380CC4-5D6E-409C-BE32-E72D297353CC}">
              <c16:uniqueId val="{00000000-FDF5-47A0-8F13-7572A2971BC5}"/>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E81D-4F62-A38E-4B238AC21D32}"/>
              </c:ext>
            </c:extLst>
          </c:dPt>
          <c:dPt>
            <c:idx val="1"/>
            <c:invertIfNegative val="0"/>
            <c:bubble3D val="0"/>
            <c:spPr>
              <a:solidFill>
                <a:srgbClr val="E10600"/>
              </a:solidFill>
              <a:ln>
                <a:noFill/>
              </a:ln>
              <a:effectLst/>
            </c:spPr>
            <c:extLst>
              <c:ext xmlns:c16="http://schemas.microsoft.com/office/drawing/2014/chart" uri="{C3380CC4-5D6E-409C-BE32-E72D297353CC}">
                <c16:uniqueId val="{00000003-E81D-4F62-A38E-4B238AC21D3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E81D-4F62-A38E-4B238AC21D32}"/>
              </c:ext>
            </c:extLst>
          </c:dPt>
          <c:cat>
            <c:strRef>
              <c:f>Sheet1!$A$2:$A$4</c:f>
              <c:strCache>
                <c:ptCount val="3"/>
                <c:pt idx="0">
                  <c:v>Sadness</c:v>
                </c:pt>
                <c:pt idx="1">
                  <c:v>Anger</c:v>
                </c:pt>
                <c:pt idx="2">
                  <c:v>Joy</c:v>
                </c:pt>
              </c:strCache>
            </c:strRef>
          </c:cat>
          <c:val>
            <c:numRef>
              <c:f>Sheet1!$B$2:$B$4</c:f>
              <c:numCache>
                <c:formatCode>General</c:formatCode>
                <c:ptCount val="3"/>
                <c:pt idx="0">
                  <c:v>25.2</c:v>
                </c:pt>
                <c:pt idx="1">
                  <c:v>31.1</c:v>
                </c:pt>
                <c:pt idx="2">
                  <c:v>27.5</c:v>
                </c:pt>
              </c:numCache>
            </c:numRef>
          </c:val>
          <c:extLst>
            <c:ext xmlns:c16="http://schemas.microsoft.com/office/drawing/2014/chart" uri="{C3380CC4-5D6E-409C-BE32-E72D297353CC}">
              <c16:uniqueId val="{00000006-E81D-4F62-A38E-4B238AC21D32}"/>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out"/>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8103356012537"/>
          <c:y val="9.7623984686649332E-2"/>
          <c:w val="0.44918966439874625"/>
          <c:h val="0.8047520306267013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FC5F-414A-8833-1DF224ADEBBB}"/>
              </c:ext>
            </c:extLst>
          </c:dPt>
          <c:dPt>
            <c:idx val="1"/>
            <c:invertIfNegative val="0"/>
            <c:bubble3D val="0"/>
            <c:spPr>
              <a:solidFill>
                <a:srgbClr val="E10600"/>
              </a:solidFill>
              <a:ln>
                <a:noFill/>
              </a:ln>
              <a:effectLst/>
            </c:spPr>
            <c:extLst>
              <c:ext xmlns:c16="http://schemas.microsoft.com/office/drawing/2014/chart" uri="{C3380CC4-5D6E-409C-BE32-E72D297353CC}">
                <c16:uniqueId val="{00000003-FC5F-414A-8833-1DF224ADEBBB}"/>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FC5F-414A-8833-1DF224ADEBBB}"/>
              </c:ext>
            </c:extLst>
          </c:dPt>
          <c:cat>
            <c:strRef>
              <c:f>Sheet1!$A$2:$A$4</c:f>
              <c:strCache>
                <c:ptCount val="3"/>
                <c:pt idx="0">
                  <c:v>Sadness</c:v>
                </c:pt>
                <c:pt idx="1">
                  <c:v>Anger</c:v>
                </c:pt>
                <c:pt idx="2">
                  <c:v>Joy</c:v>
                </c:pt>
              </c:strCache>
            </c:strRef>
          </c:cat>
          <c:val>
            <c:numRef>
              <c:f>Sheet1!$B$2:$B$4</c:f>
              <c:numCache>
                <c:formatCode>General</c:formatCode>
                <c:ptCount val="3"/>
                <c:pt idx="0">
                  <c:v>10.7</c:v>
                </c:pt>
                <c:pt idx="1">
                  <c:v>13.8</c:v>
                </c:pt>
                <c:pt idx="2">
                  <c:v>18.7</c:v>
                </c:pt>
              </c:numCache>
            </c:numRef>
          </c:val>
          <c:extLst>
            <c:ext xmlns:c16="http://schemas.microsoft.com/office/drawing/2014/chart" uri="{C3380CC4-5D6E-409C-BE32-E72D297353CC}">
              <c16:uniqueId val="{00000006-FC5F-414A-8833-1DF224ADEBBB}"/>
            </c:ext>
          </c:extLst>
        </c:ser>
        <c:dLbls>
          <c:showLegendKey val="0"/>
          <c:showVal val="0"/>
          <c:showCatName val="0"/>
          <c:showSerName val="0"/>
          <c:showPercent val="0"/>
          <c:showBubbleSize val="0"/>
        </c:dLbls>
        <c:gapWidth val="150"/>
        <c:axId val="442058399"/>
        <c:axId val="442052159"/>
      </c:barChart>
      <c:catAx>
        <c:axId val="44205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442052159"/>
        <c:crosses val="autoZero"/>
        <c:auto val="1"/>
        <c:lblAlgn val="ctr"/>
        <c:lblOffset val="100"/>
        <c:noMultiLvlLbl val="0"/>
      </c:catAx>
      <c:valAx>
        <c:axId val="442052159"/>
        <c:scaling>
          <c:orientation val="minMax"/>
        </c:scaling>
        <c:delete val="1"/>
        <c:axPos val="b"/>
        <c:numFmt formatCode="General" sourceLinked="1"/>
        <c:majorTickMark val="none"/>
        <c:minorTickMark val="none"/>
        <c:tickLblPos val="nextTo"/>
        <c:crossAx val="4420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2536-9F46-4A6A-9953-4B7864C91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28A9C7-2660-4315-9617-7FCA5E5BF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12B276-F129-4BE7-9535-3EC8AFF93B87}"/>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5" name="Footer Placeholder 4">
            <a:extLst>
              <a:ext uri="{FF2B5EF4-FFF2-40B4-BE49-F238E27FC236}">
                <a16:creationId xmlns:a16="http://schemas.microsoft.com/office/drawing/2014/main" id="{4CF500F7-ADC6-4864-BD62-3398417436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CE4B66-584A-41ED-A518-FF847B4BB385}"/>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230708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E2CE-1B9F-4BEA-A2B1-C9014EA9A9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8B8171-2935-4D14-ADC9-C40F46B58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EAA5B-117A-4989-9EEF-FF23C5879318}"/>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5" name="Footer Placeholder 4">
            <a:extLst>
              <a:ext uri="{FF2B5EF4-FFF2-40B4-BE49-F238E27FC236}">
                <a16:creationId xmlns:a16="http://schemas.microsoft.com/office/drawing/2014/main" id="{3685894F-7CC0-40A4-9B29-08AC2D6C5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E7A3A-52B2-46DB-88B5-D17C75BD3CB4}"/>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228578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C05AF-E7C7-43C8-AF00-8DA877C563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5362B3-A417-420B-AE05-22751CEB5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0821C5-2175-46D2-BFE3-3701686D36CB}"/>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5" name="Footer Placeholder 4">
            <a:extLst>
              <a:ext uri="{FF2B5EF4-FFF2-40B4-BE49-F238E27FC236}">
                <a16:creationId xmlns:a16="http://schemas.microsoft.com/office/drawing/2014/main" id="{D1ABC868-D832-4F6D-AD3D-DC868D835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84BAF-4445-47EB-8860-35F394959A4E}"/>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99772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680A-0BD8-48ED-8A05-C360B652E0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10DE66-625C-4993-BE27-BAD9303F5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C60D9-BD0D-4FF0-91F1-5FA83CFECCA2}"/>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5" name="Footer Placeholder 4">
            <a:extLst>
              <a:ext uri="{FF2B5EF4-FFF2-40B4-BE49-F238E27FC236}">
                <a16:creationId xmlns:a16="http://schemas.microsoft.com/office/drawing/2014/main" id="{4AC407E6-7892-4964-9E70-889774442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94B908-6AFD-4652-9AA7-D5B44212F9A2}"/>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175039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1F18-0AAF-40AE-928D-CEBB6681F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35C269-D792-4FDE-8D4A-2F29A700B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6C773E-4D48-405C-A38A-C61ACAA3BAB5}"/>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5" name="Footer Placeholder 4">
            <a:extLst>
              <a:ext uri="{FF2B5EF4-FFF2-40B4-BE49-F238E27FC236}">
                <a16:creationId xmlns:a16="http://schemas.microsoft.com/office/drawing/2014/main" id="{A1B15460-6031-463F-901E-1BBBAD46A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E0E27-23EA-4CA9-9413-6CA2909C4D78}"/>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236986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AEB-B769-48CC-9F01-191DD9629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F29029-4A4D-401A-AEC0-73A43CD77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E1894A-D627-413A-B9EB-56B60DB0D2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30B77B-CC8D-445B-8665-6FFF783BE3B5}"/>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6" name="Footer Placeholder 5">
            <a:extLst>
              <a:ext uri="{FF2B5EF4-FFF2-40B4-BE49-F238E27FC236}">
                <a16:creationId xmlns:a16="http://schemas.microsoft.com/office/drawing/2014/main" id="{04369833-143A-457D-AD2D-11047704FA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0539A-3539-42EE-8A0F-7F93B4B2DCA0}"/>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8212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840B-F89C-4155-A64D-0C155608AE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A89AFA-D7AB-4D95-9EAF-EA3473896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FF799-5458-46D3-A5A7-00259CEA2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BECF05-598F-4203-8A57-47820E458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AC3748-4744-4FDE-848D-4D2BF1C450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841CE3-14C0-4E68-B3AB-6E29247B9134}"/>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8" name="Footer Placeholder 7">
            <a:extLst>
              <a:ext uri="{FF2B5EF4-FFF2-40B4-BE49-F238E27FC236}">
                <a16:creationId xmlns:a16="http://schemas.microsoft.com/office/drawing/2014/main" id="{10ABF12E-C54C-4AC2-A592-6F66ED697D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052262-E34C-4A36-8622-B6D4DA6A375F}"/>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69192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D8C7-FEF5-4825-A2AD-9D3371328C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2D5E13-F915-445E-9BCE-FFA6475EA1C1}"/>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4" name="Footer Placeholder 3">
            <a:extLst>
              <a:ext uri="{FF2B5EF4-FFF2-40B4-BE49-F238E27FC236}">
                <a16:creationId xmlns:a16="http://schemas.microsoft.com/office/drawing/2014/main" id="{057998DF-F3D9-4F14-9CB5-6FB0D527E5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091098-2BEF-4995-B1FD-927FAF4540FB}"/>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154076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066F0-2664-4249-A78D-C5972AC8629E}"/>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3" name="Footer Placeholder 2">
            <a:extLst>
              <a:ext uri="{FF2B5EF4-FFF2-40B4-BE49-F238E27FC236}">
                <a16:creationId xmlns:a16="http://schemas.microsoft.com/office/drawing/2014/main" id="{A018161B-5861-4DF9-916A-917F2F5ABF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2696D0-B709-4F8F-ABAD-C7A8C86C5DB0}"/>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190642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8EDB-FA62-4B77-B83C-A5307AAC6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DC0898-4697-4448-AF6C-6D80FC5AC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A6199C-E663-4F42-AEB1-B07CA9663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27AB7-C4CF-4C78-977A-3700C0A7B789}"/>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6" name="Footer Placeholder 5">
            <a:extLst>
              <a:ext uri="{FF2B5EF4-FFF2-40B4-BE49-F238E27FC236}">
                <a16:creationId xmlns:a16="http://schemas.microsoft.com/office/drawing/2014/main" id="{D151649D-AEC5-4404-BA6C-66406901E4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88F0D-D723-4672-8702-1425E14CEAA9}"/>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418560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5BE14-2797-4491-99F2-2376D96D1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7CB7DE-324B-4F44-A889-451439822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174E64-5F4E-4D07-AB7C-1D67FABA5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657F7-E128-4CF0-A383-D68239042320}"/>
              </a:ext>
            </a:extLst>
          </p:cNvPr>
          <p:cNvSpPr>
            <a:spLocks noGrp="1"/>
          </p:cNvSpPr>
          <p:nvPr>
            <p:ph type="dt" sz="half" idx="10"/>
          </p:nvPr>
        </p:nvSpPr>
        <p:spPr/>
        <p:txBody>
          <a:bodyPr/>
          <a:lstStyle/>
          <a:p>
            <a:fld id="{A7750E8C-2D02-4377-B80B-C46C4B8EC780}" type="datetimeFigureOut">
              <a:rPr lang="en-GB" smtClean="0"/>
              <a:t>10/09/2021</a:t>
            </a:fld>
            <a:endParaRPr lang="en-GB"/>
          </a:p>
        </p:txBody>
      </p:sp>
      <p:sp>
        <p:nvSpPr>
          <p:cNvPr id="6" name="Footer Placeholder 5">
            <a:extLst>
              <a:ext uri="{FF2B5EF4-FFF2-40B4-BE49-F238E27FC236}">
                <a16:creationId xmlns:a16="http://schemas.microsoft.com/office/drawing/2014/main" id="{1686C158-E2BA-4ED3-B958-BC7AE1D9E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43057-ECF0-4D1C-BCD1-C0C5D496C7AA}"/>
              </a:ext>
            </a:extLst>
          </p:cNvPr>
          <p:cNvSpPr>
            <a:spLocks noGrp="1"/>
          </p:cNvSpPr>
          <p:nvPr>
            <p:ph type="sldNum" sz="quarter" idx="12"/>
          </p:nvPr>
        </p:nvSpPr>
        <p:spPr/>
        <p:txBody>
          <a:bodyPr/>
          <a:lstStyle/>
          <a:p>
            <a:fld id="{77DBEB6B-54C7-4AB0-B02F-CAABEC770A1E}" type="slidenum">
              <a:rPr lang="en-GB" smtClean="0"/>
              <a:t>‹nr.›</a:t>
            </a:fld>
            <a:endParaRPr lang="en-GB"/>
          </a:p>
        </p:txBody>
      </p:sp>
    </p:spTree>
    <p:extLst>
      <p:ext uri="{BB962C8B-B14F-4D97-AF65-F5344CB8AC3E}">
        <p14:creationId xmlns:p14="http://schemas.microsoft.com/office/powerpoint/2010/main" val="170494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AD3B4-509B-4179-BEE2-09DFF808A8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E2FC63-9E45-4587-88E4-400ECB715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2ACE86-9E13-413B-8F61-201290421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50E8C-2D02-4377-B80B-C46C4B8EC780}" type="datetimeFigureOut">
              <a:rPr lang="en-GB" smtClean="0"/>
              <a:t>10/09/2021</a:t>
            </a:fld>
            <a:endParaRPr lang="en-GB"/>
          </a:p>
        </p:txBody>
      </p:sp>
      <p:sp>
        <p:nvSpPr>
          <p:cNvPr id="5" name="Footer Placeholder 4">
            <a:extLst>
              <a:ext uri="{FF2B5EF4-FFF2-40B4-BE49-F238E27FC236}">
                <a16:creationId xmlns:a16="http://schemas.microsoft.com/office/drawing/2014/main" id="{DEFB2F9E-0856-4E18-AAE3-C76D48678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957168-3C33-43A1-8D0C-64F9F9C52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BEB6B-54C7-4AB0-B02F-CAABEC770A1E}" type="slidenum">
              <a:rPr lang="en-GB" smtClean="0"/>
              <a:t>‹nr.›</a:t>
            </a:fld>
            <a:endParaRPr lang="en-GB"/>
          </a:p>
        </p:txBody>
      </p:sp>
    </p:spTree>
    <p:extLst>
      <p:ext uri="{BB962C8B-B14F-4D97-AF65-F5344CB8AC3E}">
        <p14:creationId xmlns:p14="http://schemas.microsoft.com/office/powerpoint/2010/main" val="258846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oliver.nash@cision.com" TargetMode="External"/><Relationship Id="rId7" Type="http://schemas.openxmlformats.org/officeDocument/2006/relationships/hyperlink" Target="mailto:stephanie.demunter@cision.com"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mailto:kelvin.termate@cision.com" TargetMode="External"/><Relationship Id="rId5" Type="http://schemas.openxmlformats.org/officeDocument/2006/relationships/hyperlink" Target="mailto:matthew.vanriel@cision.com" TargetMode="External"/><Relationship Id="rId4" Type="http://schemas.openxmlformats.org/officeDocument/2006/relationships/hyperlink" Target="mailto:peter.wright@cis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4.png"/><Relationship Id="rId7" Type="http://schemas.openxmlformats.org/officeDocument/2006/relationships/chart" Target="../charts/chart10.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10" Type="http://schemas.openxmlformats.org/officeDocument/2006/relationships/chart" Target="../charts/chart12.xml"/><Relationship Id="rId4" Type="http://schemas.openxmlformats.org/officeDocument/2006/relationships/chart" Target="../charts/chart7.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4.png"/><Relationship Id="rId7" Type="http://schemas.openxmlformats.org/officeDocument/2006/relationships/chart" Target="../charts/chart16.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image" Target="../media/image2.png"/><Relationship Id="rId4" Type="http://schemas.openxmlformats.org/officeDocument/2006/relationships/chart" Target="../charts/chart13.xml"/><Relationship Id="rId9" Type="http://schemas.openxmlformats.org/officeDocument/2006/relationships/chart" Target="../charts/chart18.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chart" Target="../charts/chart19.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image" Target="../media/image4.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chart" Target="../charts/chart22.xml"/><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chart" Target="../charts/chart21.xml"/><Relationship Id="rId4" Type="http://schemas.openxmlformats.org/officeDocument/2006/relationships/image" Target="../media/image7.png"/><Relationship Id="rId9" Type="http://schemas.openxmlformats.org/officeDocument/2006/relationships/chart" Target="../charts/chart20.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23.xml"/><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8.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chart" Target="../charts/chart27.xml"/><Relationship Id="rId7" Type="http://schemas.openxmlformats.org/officeDocument/2006/relationships/chart" Target="../charts/chart30.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image" Target="../media/image2.png"/><Relationship Id="rId4" Type="http://schemas.openxmlformats.org/officeDocument/2006/relationships/chart" Target="../charts/chart28.xml"/></Relationships>
</file>

<file path=ppt/slides/_rels/slide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34.xml"/><Relationship Id="rId4" Type="http://schemas.openxmlformats.org/officeDocument/2006/relationships/chart" Target="../charts/chart3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Formula One World Championship">
            <a:extLst>
              <a:ext uri="{FF2B5EF4-FFF2-40B4-BE49-F238E27FC236}">
                <a16:creationId xmlns:a16="http://schemas.microsoft.com/office/drawing/2014/main" id="{652EA8EE-B0E1-4010-8CC9-AA3B6E3580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91" t="1" r="2872" b="7962"/>
          <a:stretch/>
        </p:blipFill>
        <p:spPr bwMode="auto">
          <a:xfrm>
            <a:off x="0" y="-1146"/>
            <a:ext cx="12189962" cy="685914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Top Corners One Rounded and One Snipped 20">
            <a:extLst>
              <a:ext uri="{FF2B5EF4-FFF2-40B4-BE49-F238E27FC236}">
                <a16:creationId xmlns:a16="http://schemas.microsoft.com/office/drawing/2014/main" id="{F02E6247-F6F9-48C5-A8A4-6EDAEBEC7CD5}"/>
              </a:ext>
            </a:extLst>
          </p:cNvPr>
          <p:cNvSpPr/>
          <p:nvPr/>
        </p:nvSpPr>
        <p:spPr>
          <a:xfrm flipV="1">
            <a:off x="1359893" y="647970"/>
            <a:ext cx="9246509" cy="1436608"/>
          </a:xfrm>
          <a:prstGeom prst="snipRoundRect">
            <a:avLst>
              <a:gd name="adj1" fmla="val 16667"/>
              <a:gd name="adj2" fmla="val 0"/>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13B39B7-71FA-482B-97BD-3BF995FC850D}"/>
              </a:ext>
            </a:extLst>
          </p:cNvPr>
          <p:cNvSpPr txBox="1"/>
          <p:nvPr/>
        </p:nvSpPr>
        <p:spPr>
          <a:xfrm>
            <a:off x="2049517" y="827355"/>
            <a:ext cx="8092966" cy="1015663"/>
          </a:xfrm>
          <a:prstGeom prst="rect">
            <a:avLst/>
          </a:prstGeom>
          <a:noFill/>
        </p:spPr>
        <p:txBody>
          <a:bodyPr wrap="square">
            <a:spAutoFit/>
          </a:bodyPr>
          <a:lstStyle/>
          <a:p>
            <a:pPr algn="ctr"/>
            <a:r>
              <a:rPr lang="en-GB" sz="1600" i="0" dirty="0">
                <a:solidFill>
                  <a:schemeClr val="bg1"/>
                </a:solidFill>
                <a:effectLst/>
                <a:latin typeface="Montserrat ExtraBold" panose="00000900000000000000" pitchFamily="2" charset="0"/>
                <a:ea typeface="Segoe UI Black" panose="020B0A02040204020203" pitchFamily="34" charset="0"/>
                <a:cs typeface="Aharoni" panose="02010803020104030203" pitchFamily="2" charset="-79"/>
              </a:rPr>
              <a:t>2021 ZANDVOORT GRAND PRIX</a:t>
            </a:r>
          </a:p>
          <a:p>
            <a:pPr algn="ctr"/>
            <a:endParaRPr lang="en-GB" sz="16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endParaRPr>
          </a:p>
          <a:p>
            <a:pPr algn="ctr"/>
            <a:r>
              <a:rPr lang="en-GB" sz="2800" b="1" dirty="0">
                <a:solidFill>
                  <a:schemeClr val="bg1"/>
                </a:solidFill>
                <a:latin typeface="Montserrat Black" panose="00000A00000000000000" pitchFamily="2" charset="0"/>
                <a:ea typeface="Segoe UI Black" panose="020B0A02040204020203" pitchFamily="34" charset="0"/>
                <a:cs typeface="Aharoni" panose="02010803020104030203" pitchFamily="2" charset="-79"/>
              </a:rPr>
              <a:t>Social &amp; Traditional Media Insights</a:t>
            </a:r>
            <a:endPar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endParaRPr>
          </a:p>
        </p:txBody>
      </p:sp>
      <p:sp>
        <p:nvSpPr>
          <p:cNvPr id="14" name="Freeform: Shape 13">
            <a:extLst>
              <a:ext uri="{FF2B5EF4-FFF2-40B4-BE49-F238E27FC236}">
                <a16:creationId xmlns:a16="http://schemas.microsoft.com/office/drawing/2014/main" id="{CDA84BFD-CE15-4F31-8356-3B0E277FC799}"/>
              </a:ext>
            </a:extLst>
          </p:cNvPr>
          <p:cNvSpPr/>
          <p:nvPr/>
        </p:nvSpPr>
        <p:spPr>
          <a:xfrm>
            <a:off x="10544175" y="630555"/>
            <a:ext cx="225425" cy="1429824"/>
          </a:xfrm>
          <a:custGeom>
            <a:avLst/>
            <a:gdLst>
              <a:gd name="connsiteX0" fmla="*/ 38100 w 225425"/>
              <a:gd name="connsiteY0" fmla="*/ 0 h 1406525"/>
              <a:gd name="connsiteX1" fmla="*/ 38100 w 225425"/>
              <a:gd name="connsiteY1" fmla="*/ 0 h 1406525"/>
              <a:gd name="connsiteX2" fmla="*/ 117475 w 225425"/>
              <a:gd name="connsiteY2" fmla="*/ 9525 h 1406525"/>
              <a:gd name="connsiteX3" fmla="*/ 133350 w 225425"/>
              <a:gd name="connsiteY3" fmla="*/ 12700 h 1406525"/>
              <a:gd name="connsiteX4" fmla="*/ 158750 w 225425"/>
              <a:gd name="connsiteY4" fmla="*/ 25400 h 1406525"/>
              <a:gd name="connsiteX5" fmla="*/ 177800 w 225425"/>
              <a:gd name="connsiteY5" fmla="*/ 47625 h 1406525"/>
              <a:gd name="connsiteX6" fmla="*/ 180975 w 225425"/>
              <a:gd name="connsiteY6" fmla="*/ 57150 h 1406525"/>
              <a:gd name="connsiteX7" fmla="*/ 203200 w 225425"/>
              <a:gd name="connsiteY7" fmla="*/ 85725 h 1406525"/>
              <a:gd name="connsiteX8" fmla="*/ 209550 w 225425"/>
              <a:gd name="connsiteY8" fmla="*/ 155575 h 1406525"/>
              <a:gd name="connsiteX9" fmla="*/ 212725 w 225425"/>
              <a:gd name="connsiteY9" fmla="*/ 174625 h 1406525"/>
              <a:gd name="connsiteX10" fmla="*/ 219075 w 225425"/>
              <a:gd name="connsiteY10" fmla="*/ 196850 h 1406525"/>
              <a:gd name="connsiteX11" fmla="*/ 222250 w 225425"/>
              <a:gd name="connsiteY11" fmla="*/ 238125 h 1406525"/>
              <a:gd name="connsiteX12" fmla="*/ 225425 w 225425"/>
              <a:gd name="connsiteY12" fmla="*/ 1406525 h 1406525"/>
              <a:gd name="connsiteX13" fmla="*/ 0 w 225425"/>
              <a:gd name="connsiteY13" fmla="*/ 1403350 h 1406525"/>
              <a:gd name="connsiteX14" fmla="*/ 38100 w 225425"/>
              <a:gd name="connsiteY14" fmla="*/ 0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425" h="1406525">
                <a:moveTo>
                  <a:pt x="38100" y="0"/>
                </a:moveTo>
                <a:lnTo>
                  <a:pt x="38100" y="0"/>
                </a:lnTo>
                <a:cubicBezTo>
                  <a:pt x="55058" y="1884"/>
                  <a:pt x="108052" y="7640"/>
                  <a:pt x="117475" y="9525"/>
                </a:cubicBezTo>
                <a:cubicBezTo>
                  <a:pt x="122767" y="10583"/>
                  <a:pt x="128115" y="11391"/>
                  <a:pt x="133350" y="12700"/>
                </a:cubicBezTo>
                <a:cubicBezTo>
                  <a:pt x="142877" y="15082"/>
                  <a:pt x="150797" y="19214"/>
                  <a:pt x="158750" y="25400"/>
                </a:cubicBezTo>
                <a:cubicBezTo>
                  <a:pt x="165141" y="30371"/>
                  <a:pt x="173870" y="39765"/>
                  <a:pt x="177800" y="47625"/>
                </a:cubicBezTo>
                <a:cubicBezTo>
                  <a:pt x="179297" y="50618"/>
                  <a:pt x="179478" y="54157"/>
                  <a:pt x="180975" y="57150"/>
                </a:cubicBezTo>
                <a:cubicBezTo>
                  <a:pt x="185076" y="65351"/>
                  <a:pt x="199687" y="81509"/>
                  <a:pt x="203200" y="85725"/>
                </a:cubicBezTo>
                <a:cubicBezTo>
                  <a:pt x="213124" y="115496"/>
                  <a:pt x="203906" y="85030"/>
                  <a:pt x="209550" y="155575"/>
                </a:cubicBezTo>
                <a:cubicBezTo>
                  <a:pt x="210063" y="161992"/>
                  <a:pt x="211328" y="168341"/>
                  <a:pt x="212725" y="174625"/>
                </a:cubicBezTo>
                <a:cubicBezTo>
                  <a:pt x="217758" y="197273"/>
                  <a:pt x="214465" y="169190"/>
                  <a:pt x="219075" y="196850"/>
                </a:cubicBezTo>
                <a:cubicBezTo>
                  <a:pt x="222906" y="219838"/>
                  <a:pt x="222250" y="218470"/>
                  <a:pt x="222250" y="238125"/>
                </a:cubicBezTo>
                <a:cubicBezTo>
                  <a:pt x="223308" y="627592"/>
                  <a:pt x="224367" y="1017058"/>
                  <a:pt x="225425" y="1406525"/>
                </a:cubicBezTo>
                <a:lnTo>
                  <a:pt x="0" y="1403350"/>
                </a:lnTo>
                <a:lnTo>
                  <a:pt x="38100" y="0"/>
                </a:lnTo>
                <a:close/>
              </a:path>
            </a:pathLst>
          </a:cu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a:extLst>
              <a:ext uri="{FF2B5EF4-FFF2-40B4-BE49-F238E27FC236}">
                <a16:creationId xmlns:a16="http://schemas.microsoft.com/office/drawing/2014/main" id="{AAA0932C-4FF4-4F64-9B21-13691EF89196}"/>
              </a:ext>
            </a:extLst>
          </p:cNvPr>
          <p:cNvGrpSpPr/>
          <p:nvPr/>
        </p:nvGrpSpPr>
        <p:grpSpPr>
          <a:xfrm>
            <a:off x="1361441" y="635097"/>
            <a:ext cx="9402210" cy="1415122"/>
            <a:chOff x="1361441" y="194331"/>
            <a:chExt cx="9402210" cy="1415122"/>
          </a:xfrm>
        </p:grpSpPr>
        <p:sp>
          <p:nvSpPr>
            <p:cNvPr id="60" name="Arc 59">
              <a:extLst>
                <a:ext uri="{FF2B5EF4-FFF2-40B4-BE49-F238E27FC236}">
                  <a16:creationId xmlns:a16="http://schemas.microsoft.com/office/drawing/2014/main" id="{7129696E-7271-4FD2-8FA8-96BE61295FE4}"/>
                </a:ext>
              </a:extLst>
            </p:cNvPr>
            <p:cNvSpPr/>
            <p:nvPr/>
          </p:nvSpPr>
          <p:spPr>
            <a:xfrm>
              <a:off x="10436414"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D5EBC5F4-3FF8-4311-99EA-1B73BF90ACE6}"/>
                </a:ext>
              </a:extLst>
            </p:cNvPr>
            <p:cNvCxnSpPr>
              <a:cxnSpLocks/>
              <a:stCxn id="60" idx="0"/>
            </p:cNvCxnSpPr>
            <p:nvPr/>
          </p:nvCxnSpPr>
          <p:spPr>
            <a:xfrm flipH="1">
              <a:off x="1361441" y="194339"/>
              <a:ext cx="923971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E17847D6-072F-431C-9E5A-A2E7281222F4}"/>
                </a:ext>
              </a:extLst>
            </p:cNvPr>
            <p:cNvCxnSpPr>
              <a:cxnSpLocks/>
            </p:cNvCxnSpPr>
            <p:nvPr/>
          </p:nvCxnSpPr>
          <p:spPr>
            <a:xfrm flipV="1">
              <a:off x="10763651" y="356127"/>
              <a:ext cx="0" cy="125332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4" name="Straight Connector 3">
            <a:extLst>
              <a:ext uri="{FF2B5EF4-FFF2-40B4-BE49-F238E27FC236}">
                <a16:creationId xmlns:a16="http://schemas.microsoft.com/office/drawing/2014/main" id="{1ECA7BFE-67F4-44CD-BFBF-67179B6D0B5C}"/>
              </a:ext>
            </a:extLst>
          </p:cNvPr>
          <p:cNvCxnSpPr>
            <a:cxnSpLocks/>
          </p:cNvCxnSpPr>
          <p:nvPr/>
        </p:nvCxnSpPr>
        <p:spPr>
          <a:xfrm>
            <a:off x="3725918" y="1230411"/>
            <a:ext cx="4740165" cy="0"/>
          </a:xfrm>
          <a:prstGeom prst="line">
            <a:avLst/>
          </a:prstGeom>
          <a:ln>
            <a:solidFill>
              <a:srgbClr val="E10600"/>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770A04B1-AE2D-4D4A-B6F7-E9C4C3EC7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spTree>
    <p:extLst>
      <p:ext uri="{BB962C8B-B14F-4D97-AF65-F5344CB8AC3E}">
        <p14:creationId xmlns:p14="http://schemas.microsoft.com/office/powerpoint/2010/main" val="3306041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E57D86-3DDB-4403-BAE2-599DAE558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147"/>
            <a:ext cx="12192002" cy="68602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9D72E32-0417-4519-9B76-DE4A90B338A6}"/>
              </a:ext>
            </a:extLst>
          </p:cNvPr>
          <p:cNvSpPr/>
          <p:nvPr/>
        </p:nvSpPr>
        <p:spPr>
          <a:xfrm>
            <a:off x="0" y="289956"/>
            <a:ext cx="3792512" cy="65569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B9186A58-C9AA-4D04-A6C7-D0E3A76BD032}"/>
              </a:ext>
            </a:extLst>
          </p:cNvPr>
          <p:cNvGrpSpPr/>
          <p:nvPr/>
        </p:nvGrpSpPr>
        <p:grpSpPr>
          <a:xfrm>
            <a:off x="-4210" y="233989"/>
            <a:ext cx="3807503" cy="6613016"/>
            <a:chOff x="7518397" y="194331"/>
            <a:chExt cx="4121153" cy="3505095"/>
          </a:xfrm>
        </p:grpSpPr>
        <p:cxnSp>
          <p:nvCxnSpPr>
            <p:cNvPr id="25" name="Straight Connector 24">
              <a:extLst>
                <a:ext uri="{FF2B5EF4-FFF2-40B4-BE49-F238E27FC236}">
                  <a16:creationId xmlns:a16="http://schemas.microsoft.com/office/drawing/2014/main" id="{37795357-7AAA-416C-B04E-C1D9BFDEF2F6}"/>
                </a:ext>
              </a:extLst>
            </p:cNvPr>
            <p:cNvCxnSpPr>
              <a:cxnSpLocks/>
            </p:cNvCxnSpPr>
            <p:nvPr/>
          </p:nvCxnSpPr>
          <p:spPr>
            <a:xfrm flipH="1" flipV="1">
              <a:off x="7518397" y="194331"/>
              <a:ext cx="3961626" cy="8"/>
            </a:xfrm>
            <a:prstGeom prst="lin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DAB8EEC6-5E75-4D41-BCA0-042D14B5EB41}"/>
                </a:ext>
              </a:extLst>
            </p:cNvPr>
            <p:cNvCxnSpPr>
              <a:cxnSpLocks/>
            </p:cNvCxnSpPr>
            <p:nvPr/>
          </p:nvCxnSpPr>
          <p:spPr>
            <a:xfrm flipV="1">
              <a:off x="11639550" y="356128"/>
              <a:ext cx="0" cy="3343298"/>
            </a:xfrm>
            <a:prstGeom prst="lin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9" name="Arc 28">
              <a:extLst>
                <a:ext uri="{FF2B5EF4-FFF2-40B4-BE49-F238E27FC236}">
                  <a16:creationId xmlns:a16="http://schemas.microsoft.com/office/drawing/2014/main" id="{8E782923-28F4-4B78-911F-2FFD2646ED39}"/>
                </a:ext>
              </a:extLst>
            </p:cNvPr>
            <p:cNvSpPr/>
            <p:nvPr/>
          </p:nvSpPr>
          <p:spPr>
            <a:xfrm>
              <a:off x="11313159" y="194331"/>
              <a:ext cx="326391" cy="343332"/>
            </a:xfrm>
            <a:prstGeom prst="arc">
              <a:avLst>
                <a:gd name="adj1" fmla="val 16231048"/>
                <a:gd name="adj2" fmla="val 18146"/>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5C4AA63D-D0D0-4A38-8170-3A2D804A36D5}"/>
              </a:ext>
            </a:extLst>
          </p:cNvPr>
          <p:cNvSpPr txBox="1"/>
          <p:nvPr/>
        </p:nvSpPr>
        <p:spPr>
          <a:xfrm>
            <a:off x="358172" y="659108"/>
            <a:ext cx="4458914" cy="6032421"/>
          </a:xfrm>
          <a:prstGeom prst="rect">
            <a:avLst/>
          </a:prstGeom>
          <a:noFill/>
        </p:spPr>
        <p:txBody>
          <a:bodyPr wrap="square" rtlCol="0">
            <a:spAutoFit/>
          </a:bodyPr>
          <a:lstStyle/>
          <a:p>
            <a:r>
              <a:rPr lang="en-GB" sz="1600" dirty="0">
                <a:solidFill>
                  <a:schemeClr val="bg1"/>
                </a:solidFill>
                <a:latin typeface="Montserrat ExtraBold" panose="00000900000000000000" pitchFamily="2" charset="0"/>
              </a:rPr>
              <a:t>CONTACT</a:t>
            </a:r>
          </a:p>
          <a:p>
            <a:endParaRPr lang="en-GB" sz="1600" dirty="0">
              <a:solidFill>
                <a:schemeClr val="bg1"/>
              </a:solidFill>
              <a:latin typeface="Montserrat ExtraBold" panose="00000900000000000000" pitchFamily="2" charset="0"/>
            </a:endParaRPr>
          </a:p>
          <a:p>
            <a:r>
              <a:rPr lang="en-GB" sz="1400" i="1" dirty="0">
                <a:solidFill>
                  <a:schemeClr val="bg1"/>
                </a:solidFill>
                <a:latin typeface="Montserrat ExtraBold" panose="00000900000000000000" pitchFamily="2" charset="0"/>
              </a:rPr>
              <a:t>Concerning the report</a:t>
            </a:r>
            <a:endParaRPr lang="en-GB" sz="1400" dirty="0">
              <a:solidFill>
                <a:schemeClr val="bg1"/>
              </a:solidFill>
              <a:latin typeface="Montserrat ExtraBold" panose="00000900000000000000" pitchFamily="2" charset="0"/>
            </a:endParaRPr>
          </a:p>
          <a:p>
            <a:r>
              <a:rPr lang="en-GB" sz="1200" b="1" dirty="0">
                <a:solidFill>
                  <a:schemeClr val="bg1"/>
                </a:solidFill>
                <a:latin typeface="Montserrat" panose="00000500000000000000" pitchFamily="2" charset="0"/>
              </a:rPr>
              <a:t>Oli Nash</a:t>
            </a:r>
          </a:p>
          <a:p>
            <a:r>
              <a:rPr lang="en-GB" sz="1200" dirty="0">
                <a:solidFill>
                  <a:schemeClr val="bg1"/>
                </a:solidFill>
                <a:latin typeface="Montserrat" panose="00000500000000000000" pitchFamily="2" charset="0"/>
              </a:rPr>
              <a:t>Insights Director – Automotive</a:t>
            </a:r>
          </a:p>
          <a:p>
            <a:r>
              <a:rPr lang="en-GB" sz="1200" dirty="0">
                <a:solidFill>
                  <a:schemeClr val="bg1"/>
                </a:solidFill>
                <a:latin typeface="Montserrat" panose="00000500000000000000" pitchFamily="2" charset="0"/>
                <a:hlinkClick r:id="rId3"/>
              </a:rPr>
              <a:t>oliver.nash@cision.com</a:t>
            </a:r>
            <a:endParaRPr lang="en-GB" sz="1200" dirty="0">
              <a:solidFill>
                <a:schemeClr val="bg1"/>
              </a:solidFill>
              <a:latin typeface="Montserrat" panose="00000500000000000000" pitchFamily="2" charset="0"/>
            </a:endParaRPr>
          </a:p>
          <a:p>
            <a:endParaRPr lang="en-GB" sz="1200" dirty="0">
              <a:solidFill>
                <a:schemeClr val="bg1"/>
              </a:solidFill>
              <a:latin typeface="Montserrat" panose="00000500000000000000" pitchFamily="2" charset="0"/>
            </a:endParaRPr>
          </a:p>
          <a:p>
            <a:endParaRPr lang="en-GB" sz="1200" dirty="0">
              <a:solidFill>
                <a:schemeClr val="bg1"/>
              </a:solidFill>
              <a:latin typeface="Montserrat" panose="00000500000000000000" pitchFamily="2" charset="0"/>
            </a:endParaRPr>
          </a:p>
          <a:p>
            <a:r>
              <a:rPr lang="en-GB" sz="1200" b="1" dirty="0">
                <a:solidFill>
                  <a:schemeClr val="bg1"/>
                </a:solidFill>
                <a:latin typeface="Montserrat" panose="00000500000000000000" pitchFamily="2" charset="0"/>
              </a:rPr>
              <a:t>Peter Wright</a:t>
            </a:r>
          </a:p>
          <a:p>
            <a:r>
              <a:rPr lang="en-GB" sz="1200" dirty="0">
                <a:solidFill>
                  <a:schemeClr val="bg1"/>
                </a:solidFill>
                <a:latin typeface="Montserrat" panose="00000500000000000000" pitchFamily="2" charset="0"/>
              </a:rPr>
              <a:t>Account Director – Automotive</a:t>
            </a:r>
          </a:p>
          <a:p>
            <a:r>
              <a:rPr lang="en-GB" sz="1200" dirty="0">
                <a:solidFill>
                  <a:schemeClr val="bg1"/>
                </a:solidFill>
                <a:latin typeface="Montserrat" panose="00000500000000000000" pitchFamily="2" charset="0"/>
                <a:hlinkClick r:id="rId4"/>
              </a:rPr>
              <a:t>peter.wright@cision.com</a:t>
            </a:r>
            <a:r>
              <a:rPr lang="en-GB" sz="1200" dirty="0">
                <a:solidFill>
                  <a:schemeClr val="bg1"/>
                </a:solidFill>
                <a:latin typeface="Montserrat" panose="00000500000000000000" pitchFamily="2" charset="0"/>
              </a:rPr>
              <a:t> </a:t>
            </a:r>
          </a:p>
          <a:p>
            <a:endParaRPr lang="en-GB" sz="1200" dirty="0">
              <a:solidFill>
                <a:schemeClr val="bg1"/>
              </a:solidFill>
              <a:latin typeface="Montserrat" panose="00000500000000000000" pitchFamily="2" charset="0"/>
            </a:endParaRPr>
          </a:p>
          <a:p>
            <a:endParaRPr lang="en-GB" sz="1200" dirty="0">
              <a:solidFill>
                <a:schemeClr val="bg1"/>
              </a:solidFill>
              <a:latin typeface="Montserrat" panose="00000500000000000000" pitchFamily="2" charset="0"/>
            </a:endParaRPr>
          </a:p>
          <a:p>
            <a:r>
              <a:rPr lang="en-GB" sz="1600" b="1" dirty="0">
                <a:solidFill>
                  <a:schemeClr val="bg1"/>
                </a:solidFill>
                <a:latin typeface="Montserrat" panose="00000500000000000000" pitchFamily="2" charset="0"/>
              </a:rPr>
              <a:t>MEDIA MONITORING </a:t>
            </a:r>
          </a:p>
          <a:p>
            <a:endParaRPr lang="en-GB" sz="1400" b="1" i="1" dirty="0">
              <a:solidFill>
                <a:schemeClr val="bg1"/>
              </a:solidFill>
              <a:latin typeface="Montserrat" panose="00000500000000000000" pitchFamily="2" charset="0"/>
            </a:endParaRPr>
          </a:p>
          <a:p>
            <a:r>
              <a:rPr lang="en-GB" sz="1400" b="1" i="1" dirty="0">
                <a:solidFill>
                  <a:schemeClr val="bg1"/>
                </a:solidFill>
                <a:latin typeface="Montserrat" panose="00000500000000000000" pitchFamily="2" charset="0"/>
              </a:rPr>
              <a:t>The Netherlands</a:t>
            </a:r>
            <a:endParaRPr lang="en-GB" sz="1200" b="1" i="1" dirty="0">
              <a:solidFill>
                <a:schemeClr val="bg1"/>
              </a:solidFill>
              <a:latin typeface="Montserrat" panose="00000500000000000000" pitchFamily="2" charset="0"/>
            </a:endParaRPr>
          </a:p>
          <a:p>
            <a:r>
              <a:rPr lang="en-GB" sz="1200" b="1" dirty="0">
                <a:solidFill>
                  <a:schemeClr val="bg1"/>
                </a:solidFill>
                <a:latin typeface="Montserrat" panose="00000500000000000000" pitchFamily="2" charset="0"/>
              </a:rPr>
              <a:t>Matthew van Riel</a:t>
            </a:r>
          </a:p>
          <a:p>
            <a:r>
              <a:rPr lang="en-GB" sz="1200" dirty="0">
                <a:solidFill>
                  <a:schemeClr val="bg1"/>
                </a:solidFill>
                <a:latin typeface="Montserrat" panose="00000500000000000000" pitchFamily="2" charset="0"/>
              </a:rPr>
              <a:t>Sales Account Manager </a:t>
            </a:r>
          </a:p>
          <a:p>
            <a:r>
              <a:rPr lang="en-GB" sz="1200" dirty="0">
                <a:solidFill>
                  <a:schemeClr val="bg1"/>
                </a:solidFill>
                <a:latin typeface="Montserrat" panose="00000500000000000000" pitchFamily="2" charset="0"/>
                <a:hlinkClick r:id="rId5"/>
              </a:rPr>
              <a:t>matthew.vanriel@cision.com</a:t>
            </a:r>
            <a:r>
              <a:rPr lang="en-GB" sz="1200" dirty="0">
                <a:solidFill>
                  <a:schemeClr val="bg1"/>
                </a:solidFill>
                <a:latin typeface="Montserrat" panose="00000500000000000000" pitchFamily="2" charset="0"/>
              </a:rPr>
              <a:t> </a:t>
            </a:r>
          </a:p>
          <a:p>
            <a:endParaRPr lang="en-GB" sz="1200" dirty="0">
              <a:solidFill>
                <a:schemeClr val="bg1"/>
              </a:solidFill>
              <a:latin typeface="Montserrat" panose="00000500000000000000" pitchFamily="2" charset="0"/>
            </a:endParaRPr>
          </a:p>
          <a:p>
            <a:r>
              <a:rPr lang="en-GB" sz="1200" b="1" dirty="0">
                <a:solidFill>
                  <a:schemeClr val="bg1"/>
                </a:solidFill>
                <a:latin typeface="Montserrat" panose="00000500000000000000" pitchFamily="2" charset="0"/>
              </a:rPr>
              <a:t>Kelvin </a:t>
            </a:r>
            <a:r>
              <a:rPr lang="en-GB" sz="1200" b="1" dirty="0" err="1">
                <a:solidFill>
                  <a:schemeClr val="bg1"/>
                </a:solidFill>
                <a:latin typeface="Montserrat" panose="00000500000000000000" pitchFamily="2" charset="0"/>
              </a:rPr>
              <a:t>ter</a:t>
            </a:r>
            <a:r>
              <a:rPr lang="en-GB" sz="1200" b="1" dirty="0">
                <a:solidFill>
                  <a:schemeClr val="bg1"/>
                </a:solidFill>
                <a:latin typeface="Montserrat" panose="00000500000000000000" pitchFamily="2" charset="0"/>
              </a:rPr>
              <a:t> Mate </a:t>
            </a:r>
          </a:p>
          <a:p>
            <a:r>
              <a:rPr lang="en-GB" sz="1200" dirty="0">
                <a:solidFill>
                  <a:schemeClr val="bg1"/>
                </a:solidFill>
                <a:latin typeface="Montserrat" panose="00000500000000000000" pitchFamily="2" charset="0"/>
              </a:rPr>
              <a:t>Sales Account Manager</a:t>
            </a:r>
          </a:p>
          <a:p>
            <a:r>
              <a:rPr lang="en-GB" sz="1200" dirty="0">
                <a:solidFill>
                  <a:schemeClr val="bg1"/>
                </a:solidFill>
                <a:latin typeface="Montserrat" panose="00000500000000000000" pitchFamily="2" charset="0"/>
                <a:hlinkClick r:id="rId6"/>
              </a:rPr>
              <a:t>kelvin.termate@cision.com</a:t>
            </a:r>
            <a:r>
              <a:rPr lang="en-GB" sz="1200" dirty="0">
                <a:solidFill>
                  <a:schemeClr val="bg1"/>
                </a:solidFill>
                <a:latin typeface="Montserrat" panose="00000500000000000000" pitchFamily="2" charset="0"/>
              </a:rPr>
              <a:t> </a:t>
            </a:r>
          </a:p>
          <a:p>
            <a:endParaRPr lang="en-GB" sz="1600" dirty="0">
              <a:solidFill>
                <a:schemeClr val="bg1"/>
              </a:solidFill>
              <a:latin typeface="Montserrat" panose="00000500000000000000" pitchFamily="2" charset="0"/>
            </a:endParaRPr>
          </a:p>
          <a:p>
            <a:r>
              <a:rPr lang="en-GB" sz="1400" b="1" i="1" dirty="0">
                <a:solidFill>
                  <a:schemeClr val="bg1"/>
                </a:solidFill>
                <a:latin typeface="Montserrat" panose="00000500000000000000" pitchFamily="2" charset="0"/>
              </a:rPr>
              <a:t>Belgium</a:t>
            </a:r>
          </a:p>
          <a:p>
            <a:r>
              <a:rPr lang="en-GB" sz="1200" b="1" dirty="0" err="1">
                <a:solidFill>
                  <a:schemeClr val="bg1"/>
                </a:solidFill>
                <a:latin typeface="Montserrat" panose="00000500000000000000" pitchFamily="2" charset="0"/>
              </a:rPr>
              <a:t>Stéphanie</a:t>
            </a:r>
            <a:r>
              <a:rPr lang="en-GB" sz="1200" b="1" dirty="0">
                <a:solidFill>
                  <a:schemeClr val="bg1"/>
                </a:solidFill>
                <a:latin typeface="Montserrat" panose="00000500000000000000" pitchFamily="2" charset="0"/>
              </a:rPr>
              <a:t> de </a:t>
            </a:r>
            <a:r>
              <a:rPr lang="en-GB" sz="1200" b="1" dirty="0" err="1">
                <a:solidFill>
                  <a:schemeClr val="bg1"/>
                </a:solidFill>
                <a:latin typeface="Montserrat" panose="00000500000000000000" pitchFamily="2" charset="0"/>
              </a:rPr>
              <a:t>Munter</a:t>
            </a:r>
            <a:endParaRPr lang="en-GB" sz="1200" b="1" dirty="0">
              <a:solidFill>
                <a:schemeClr val="bg1"/>
              </a:solidFill>
              <a:latin typeface="Montserrat" panose="00000500000000000000" pitchFamily="2" charset="0"/>
            </a:endParaRPr>
          </a:p>
          <a:p>
            <a:r>
              <a:rPr lang="en-GB" sz="1200" dirty="0">
                <a:solidFill>
                  <a:schemeClr val="bg1"/>
                </a:solidFill>
                <a:latin typeface="Montserrat" panose="00000500000000000000" pitchFamily="2" charset="0"/>
              </a:rPr>
              <a:t>Sales Account Manager </a:t>
            </a:r>
          </a:p>
          <a:p>
            <a:r>
              <a:rPr lang="en-GB" sz="1200" dirty="0">
                <a:solidFill>
                  <a:schemeClr val="bg1"/>
                </a:solidFill>
                <a:latin typeface="Montserrat" panose="00000500000000000000" pitchFamily="2" charset="0"/>
                <a:hlinkClick r:id="rId7"/>
              </a:rPr>
              <a:t>stephanie.demunter@cision.com</a:t>
            </a:r>
            <a:r>
              <a:rPr lang="en-GB" sz="1200" dirty="0">
                <a:solidFill>
                  <a:schemeClr val="bg1"/>
                </a:solidFill>
                <a:latin typeface="Montserrat" panose="00000500000000000000" pitchFamily="2" charset="0"/>
              </a:rPr>
              <a:t> </a:t>
            </a:r>
          </a:p>
          <a:p>
            <a:endParaRPr lang="en-GB" sz="1600" b="1" i="1" dirty="0">
              <a:solidFill>
                <a:schemeClr val="bg1"/>
              </a:solidFill>
              <a:latin typeface="Montserrat" panose="00000500000000000000" pitchFamily="2" charset="0"/>
            </a:endParaRPr>
          </a:p>
          <a:p>
            <a:endParaRPr lang="en-GB" sz="1200" dirty="0">
              <a:solidFill>
                <a:schemeClr val="bg1"/>
              </a:solidFill>
              <a:latin typeface="Montserrat" panose="00000500000000000000" pitchFamily="2" charset="0"/>
            </a:endParaRPr>
          </a:p>
        </p:txBody>
      </p:sp>
      <p:pic>
        <p:nvPicPr>
          <p:cNvPr id="31" name="Picture 30">
            <a:extLst>
              <a:ext uri="{FF2B5EF4-FFF2-40B4-BE49-F238E27FC236}">
                <a16:creationId xmlns:a16="http://schemas.microsoft.com/office/drawing/2014/main" id="{2AAB6B5E-E666-471B-A034-4EEBDB1A5E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spTree>
    <p:extLst>
      <p:ext uri="{BB962C8B-B14F-4D97-AF65-F5344CB8AC3E}">
        <p14:creationId xmlns:p14="http://schemas.microsoft.com/office/powerpoint/2010/main" val="220891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074" name="Picture 2" descr="1338467297">
            <a:extLst>
              <a:ext uri="{FF2B5EF4-FFF2-40B4-BE49-F238E27FC236}">
                <a16:creationId xmlns:a16="http://schemas.microsoft.com/office/drawing/2014/main" id="{A9298FEF-217C-4BCB-B9EE-4ADFAE6560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07" r="27691"/>
          <a:stretch/>
        </p:blipFill>
        <p:spPr bwMode="auto">
          <a:xfrm>
            <a:off x="8114355" y="1351894"/>
            <a:ext cx="4077645" cy="44550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Management Summary</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8" name="Group 47">
            <a:extLst>
              <a:ext uri="{FF2B5EF4-FFF2-40B4-BE49-F238E27FC236}">
                <a16:creationId xmlns:a16="http://schemas.microsoft.com/office/drawing/2014/main" id="{67232057-8480-4FAF-BC69-07AA1FCBA2F7}"/>
              </a:ext>
            </a:extLst>
          </p:cNvPr>
          <p:cNvGrpSpPr/>
          <p:nvPr/>
        </p:nvGrpSpPr>
        <p:grpSpPr>
          <a:xfrm flipH="1">
            <a:off x="8026399" y="1275597"/>
            <a:ext cx="4165600" cy="4531360"/>
            <a:chOff x="-3" y="1193800"/>
            <a:chExt cx="4210048" cy="4531360"/>
          </a:xfrm>
        </p:grpSpPr>
        <p:sp>
          <p:nvSpPr>
            <p:cNvPr id="60" name="Rectangle 59">
              <a:extLst>
                <a:ext uri="{FF2B5EF4-FFF2-40B4-BE49-F238E27FC236}">
                  <a16:creationId xmlns:a16="http://schemas.microsoft.com/office/drawing/2014/main" id="{72672605-90FA-443F-A6A3-88CE49AB33E7}"/>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AF5A4104-5FDD-47EB-83A1-9302EDFB4284}"/>
                </a:ext>
              </a:extLst>
            </p:cNvPr>
            <p:cNvGrpSpPr/>
            <p:nvPr/>
          </p:nvGrpSpPr>
          <p:grpSpPr>
            <a:xfrm>
              <a:off x="-3" y="1270097"/>
              <a:ext cx="4121153" cy="4455063"/>
              <a:chOff x="7518397" y="194331"/>
              <a:chExt cx="4121153" cy="4455063"/>
            </a:xfrm>
          </p:grpSpPr>
          <p:cxnSp>
            <p:nvCxnSpPr>
              <p:cNvPr id="62" name="Straight Connector 61">
                <a:extLst>
                  <a:ext uri="{FF2B5EF4-FFF2-40B4-BE49-F238E27FC236}">
                    <a16:creationId xmlns:a16="http://schemas.microsoft.com/office/drawing/2014/main" id="{E5B1D873-2A42-4BAE-9941-2B0005BCB159}"/>
                  </a:ext>
                </a:extLst>
              </p:cNvPr>
              <p:cNvCxnSpPr>
                <a:cxnSpLocks/>
              </p:cNvCxnSpPr>
              <p:nvPr/>
            </p:nvCxnSpPr>
            <p:spPr>
              <a:xfrm flipH="1" flipV="1">
                <a:off x="7518397" y="194331"/>
                <a:ext cx="3961626" cy="8"/>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2999AEAA-3F06-4371-A251-B9C2257CC56A}"/>
                  </a:ext>
                </a:extLst>
              </p:cNvPr>
              <p:cNvCxnSpPr>
                <a:cxnSpLocks/>
              </p:cNvCxnSpPr>
              <p:nvPr/>
            </p:nvCxnSpPr>
            <p:spPr>
              <a:xfrm flipV="1">
                <a:off x="11639550" y="356127"/>
                <a:ext cx="0" cy="4293267"/>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4" name="Arc 63">
                <a:extLst>
                  <a:ext uri="{FF2B5EF4-FFF2-40B4-BE49-F238E27FC236}">
                    <a16:creationId xmlns:a16="http://schemas.microsoft.com/office/drawing/2014/main" id="{5F430AC0-B46B-442F-8566-3E43B3FB68E8}"/>
                  </a:ext>
                </a:extLst>
              </p:cNvPr>
              <p:cNvSpPr/>
              <p:nvPr/>
            </p:nvSpPr>
            <p:spPr>
              <a:xfrm>
                <a:off x="11313159" y="194331"/>
                <a:ext cx="326391" cy="343332"/>
              </a:xfrm>
              <a:prstGeom prst="arc">
                <a:avLst>
                  <a:gd name="adj1" fmla="val 16231048"/>
                  <a:gd name="adj2" fmla="val 18146"/>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6" name="TextBox 65">
            <a:extLst>
              <a:ext uri="{FF2B5EF4-FFF2-40B4-BE49-F238E27FC236}">
                <a16:creationId xmlns:a16="http://schemas.microsoft.com/office/drawing/2014/main" id="{1B1A582B-386B-42E6-99E8-3C06A0D3DC17}"/>
              </a:ext>
            </a:extLst>
          </p:cNvPr>
          <p:cNvSpPr txBox="1"/>
          <p:nvPr/>
        </p:nvSpPr>
        <p:spPr>
          <a:xfrm>
            <a:off x="433295" y="1099261"/>
            <a:ext cx="5798901" cy="5252720"/>
          </a:xfrm>
          <a:prstGeom prst="rect">
            <a:avLst/>
          </a:prstGeom>
          <a:noFill/>
        </p:spPr>
        <p:txBody>
          <a:bodyPr wrap="square" rtlCol="0">
            <a:spAutoFit/>
          </a:bodyPr>
          <a:lstStyle/>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Max Verstappen’s victory at home in </a:t>
            </a:r>
            <a:r>
              <a:rPr lang="en-GB" sz="1050" dirty="0" err="1">
                <a:solidFill>
                  <a:schemeClr val="bg1"/>
                </a:solidFill>
                <a:latin typeface="Montserrat" panose="00000500000000000000" pitchFamily="2" charset="0"/>
              </a:rPr>
              <a:t>Zandvoort’s</a:t>
            </a:r>
            <a:r>
              <a:rPr lang="en-GB" sz="1050" dirty="0">
                <a:solidFill>
                  <a:schemeClr val="bg1"/>
                </a:solidFill>
                <a:latin typeface="Montserrat" panose="00000500000000000000" pitchFamily="2" charset="0"/>
              </a:rPr>
              <a:t> first Grand Prix since the 1980s brings a highly positive reaction from fans and media. On social media, positive sentiment is up 12 percentage points vs. the season average and the leading emotional response is Joy.</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In terms of visibility, the race ranks 5</a:t>
            </a:r>
            <a:r>
              <a:rPr lang="en-GB" sz="1050" baseline="30000" dirty="0">
                <a:solidFill>
                  <a:schemeClr val="bg1"/>
                </a:solidFill>
                <a:latin typeface="Montserrat" panose="00000500000000000000" pitchFamily="2" charset="0"/>
              </a:rPr>
              <a:t>th</a:t>
            </a:r>
            <a:r>
              <a:rPr lang="en-GB" sz="1050" dirty="0">
                <a:solidFill>
                  <a:schemeClr val="bg1"/>
                </a:solidFill>
                <a:latin typeface="Montserrat" panose="00000500000000000000" pitchFamily="2" charset="0"/>
              </a:rPr>
              <a:t> in traditional media and 8</a:t>
            </a:r>
            <a:r>
              <a:rPr lang="en-GB" sz="1050" baseline="30000" dirty="0">
                <a:solidFill>
                  <a:schemeClr val="bg1"/>
                </a:solidFill>
                <a:latin typeface="Montserrat" panose="00000500000000000000" pitchFamily="2" charset="0"/>
              </a:rPr>
              <a:t>th</a:t>
            </a:r>
            <a:r>
              <a:rPr lang="en-GB" sz="1050" dirty="0">
                <a:solidFill>
                  <a:schemeClr val="bg1"/>
                </a:solidFill>
                <a:latin typeface="Montserrat" panose="00000500000000000000" pitchFamily="2" charset="0"/>
              </a:rPr>
              <a:t> on social media. Social reaction is limited due to a lack of incidents during the race itself and few overtakes. Most reaction from fans (60%) comes after the race finish and focusses on the result rather than the racing itself. The exciting “carnival atmosphere” in the stands is one of the race’s most visible talking points.</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Mercedes fan reaction is mixed, with some lamenting the team’s strategy decisions, some criticising the race itself for delivering “boring” racing, and some celebrating a solid result for the team. In contrast, Red Bull fans are unified in Joy at Verstappen’s victory and lead in the Drivers’ Championship.</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Aside from Red Bull and Mercedes, Ferrari receives significant visibility from its large fanbase on social media, while Pierre </a:t>
            </a:r>
            <a:r>
              <a:rPr lang="en-GB" sz="1050" dirty="0" err="1">
                <a:solidFill>
                  <a:schemeClr val="bg1"/>
                </a:solidFill>
                <a:latin typeface="Montserrat" panose="00000500000000000000" pitchFamily="2" charset="0"/>
              </a:rPr>
              <a:t>Gasly</a:t>
            </a:r>
            <a:r>
              <a:rPr lang="en-GB" sz="1050" dirty="0">
                <a:solidFill>
                  <a:schemeClr val="bg1"/>
                </a:solidFill>
                <a:latin typeface="Montserrat" panose="00000500000000000000" pitchFamily="2" charset="0"/>
              </a:rPr>
              <a:t> and Sergio Perez also feature prominently in discussion thanks to impressive results from both drivers.</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The majority of news articles shared to social media were posted to Facebook, while Twitter hosted the majority of social discussion and reaction to the race. Japan produced the highest visibility at a market level, followed by the UK, USA and the Netherlands.</a:t>
            </a:r>
          </a:p>
          <a:p>
            <a:pPr marL="285750" indent="-285750">
              <a:spcAft>
                <a:spcPts val="2000"/>
              </a:spcAft>
              <a:buFont typeface="Arial" panose="020B0604020202020204" pitchFamily="34" charset="0"/>
              <a:buChar char="•"/>
            </a:pPr>
            <a:r>
              <a:rPr lang="en-GB" sz="1050" dirty="0">
                <a:solidFill>
                  <a:schemeClr val="bg1"/>
                </a:solidFill>
                <a:latin typeface="Montserrat" panose="00000500000000000000" pitchFamily="2" charset="0"/>
              </a:rPr>
              <a:t>Pirelli was the most visible partner in traditional media, while Heineken was dominant on social channels, thanks to a collaborative afterparty event with the Red Bull team. </a:t>
            </a:r>
          </a:p>
        </p:txBody>
      </p:sp>
      <p:grpSp>
        <p:nvGrpSpPr>
          <p:cNvPr id="76" name="Group 75">
            <a:extLst>
              <a:ext uri="{FF2B5EF4-FFF2-40B4-BE49-F238E27FC236}">
                <a16:creationId xmlns:a16="http://schemas.microsoft.com/office/drawing/2014/main" id="{97301C75-084B-4DC3-B708-4E60317A559B}"/>
              </a:ext>
            </a:extLst>
          </p:cNvPr>
          <p:cNvGrpSpPr/>
          <p:nvPr/>
        </p:nvGrpSpPr>
        <p:grpSpPr>
          <a:xfrm>
            <a:off x="6380032" y="1144909"/>
            <a:ext cx="1398818" cy="757302"/>
            <a:chOff x="10240736" y="194331"/>
            <a:chExt cx="1398818" cy="757302"/>
          </a:xfrm>
        </p:grpSpPr>
        <p:sp>
          <p:nvSpPr>
            <p:cNvPr id="77" name="Arc 76">
              <a:extLst>
                <a:ext uri="{FF2B5EF4-FFF2-40B4-BE49-F238E27FC236}">
                  <a16:creationId xmlns:a16="http://schemas.microsoft.com/office/drawing/2014/main" id="{E73EA675-73B4-49AD-9D7A-4D2D765FEE66}"/>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018E560A-AAFF-4809-BADB-CB8F6A190575}"/>
                </a:ext>
              </a:extLst>
            </p:cNvPr>
            <p:cNvCxnSpPr>
              <a:cxnSpLocks/>
              <a:stCxn id="77"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F2D5DEE8-3508-43C4-9676-2BBB689CD515}"/>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0" name="Group 79">
            <a:extLst>
              <a:ext uri="{FF2B5EF4-FFF2-40B4-BE49-F238E27FC236}">
                <a16:creationId xmlns:a16="http://schemas.microsoft.com/office/drawing/2014/main" id="{0A07ABD2-95F3-4C30-A04E-FE9F089E5166}"/>
              </a:ext>
            </a:extLst>
          </p:cNvPr>
          <p:cNvGrpSpPr/>
          <p:nvPr/>
        </p:nvGrpSpPr>
        <p:grpSpPr>
          <a:xfrm>
            <a:off x="6380028" y="2440560"/>
            <a:ext cx="1398818" cy="757302"/>
            <a:chOff x="10240736" y="194331"/>
            <a:chExt cx="1398818" cy="757302"/>
          </a:xfrm>
        </p:grpSpPr>
        <p:sp>
          <p:nvSpPr>
            <p:cNvPr id="81" name="Arc 80">
              <a:extLst>
                <a:ext uri="{FF2B5EF4-FFF2-40B4-BE49-F238E27FC236}">
                  <a16:creationId xmlns:a16="http://schemas.microsoft.com/office/drawing/2014/main" id="{0B79E492-7CEA-442D-81DF-C676C7137B29}"/>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EDAD00FD-817A-437D-8AB7-E4D57DA64566}"/>
                </a:ext>
              </a:extLst>
            </p:cNvPr>
            <p:cNvCxnSpPr>
              <a:cxnSpLocks/>
              <a:stCxn id="81"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a16="http://schemas.microsoft.com/office/drawing/2014/main" id="{6C3F0DC7-F3C5-4101-90CC-07C520A57CD8}"/>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4" name="Group 83">
            <a:extLst>
              <a:ext uri="{FF2B5EF4-FFF2-40B4-BE49-F238E27FC236}">
                <a16:creationId xmlns:a16="http://schemas.microsoft.com/office/drawing/2014/main" id="{716AED91-2797-4944-BA72-A7E1E1D41BBA}"/>
              </a:ext>
            </a:extLst>
          </p:cNvPr>
          <p:cNvGrpSpPr/>
          <p:nvPr/>
        </p:nvGrpSpPr>
        <p:grpSpPr>
          <a:xfrm>
            <a:off x="6380024" y="3736211"/>
            <a:ext cx="1398818" cy="757302"/>
            <a:chOff x="10240736" y="194331"/>
            <a:chExt cx="1398818" cy="757302"/>
          </a:xfrm>
        </p:grpSpPr>
        <p:sp>
          <p:nvSpPr>
            <p:cNvPr id="85" name="Arc 84">
              <a:extLst>
                <a:ext uri="{FF2B5EF4-FFF2-40B4-BE49-F238E27FC236}">
                  <a16:creationId xmlns:a16="http://schemas.microsoft.com/office/drawing/2014/main" id="{EE30FE79-109D-448D-A0FF-FA651373E7B1}"/>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 name="Straight Connector 85">
              <a:extLst>
                <a:ext uri="{FF2B5EF4-FFF2-40B4-BE49-F238E27FC236}">
                  <a16:creationId xmlns:a16="http://schemas.microsoft.com/office/drawing/2014/main" id="{5072060A-69E9-4082-96C9-8DAB4F2A7B0C}"/>
                </a:ext>
              </a:extLst>
            </p:cNvPr>
            <p:cNvCxnSpPr>
              <a:cxnSpLocks/>
              <a:stCxn id="85"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6C8439ED-93EE-4871-917F-1960C8904E3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8" name="Group 87">
            <a:extLst>
              <a:ext uri="{FF2B5EF4-FFF2-40B4-BE49-F238E27FC236}">
                <a16:creationId xmlns:a16="http://schemas.microsoft.com/office/drawing/2014/main" id="{10D64C24-E98D-4A72-A2BA-6BADFDE3CB05}"/>
              </a:ext>
            </a:extLst>
          </p:cNvPr>
          <p:cNvGrpSpPr/>
          <p:nvPr/>
        </p:nvGrpSpPr>
        <p:grpSpPr>
          <a:xfrm>
            <a:off x="6438943" y="5031863"/>
            <a:ext cx="1398818" cy="757302"/>
            <a:chOff x="10240736" y="194331"/>
            <a:chExt cx="1398818" cy="757302"/>
          </a:xfrm>
        </p:grpSpPr>
        <p:sp>
          <p:nvSpPr>
            <p:cNvPr id="89" name="Arc 88">
              <a:extLst>
                <a:ext uri="{FF2B5EF4-FFF2-40B4-BE49-F238E27FC236}">
                  <a16:creationId xmlns:a16="http://schemas.microsoft.com/office/drawing/2014/main" id="{0DA1C5AF-8D20-46F2-B4DD-8202EEDB6BB7}"/>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FD029099-FA43-4CA5-87F6-D1E2BB02B313}"/>
                </a:ext>
              </a:extLst>
            </p:cNvPr>
            <p:cNvCxnSpPr>
              <a:cxnSpLocks/>
              <a:stCxn id="89" idx="0"/>
            </p:cNvCxnSpPr>
            <p:nvPr/>
          </p:nvCxnSpPr>
          <p:spPr>
            <a:xfrm flipH="1">
              <a:off x="10240736" y="194339"/>
              <a:ext cx="1237169"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a:extLst>
                <a:ext uri="{FF2B5EF4-FFF2-40B4-BE49-F238E27FC236}">
                  <a16:creationId xmlns:a16="http://schemas.microsoft.com/office/drawing/2014/main" id="{616F996B-0E6E-4AB5-A717-90CDFD35FD39}"/>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11" name="Table 11">
            <a:extLst>
              <a:ext uri="{FF2B5EF4-FFF2-40B4-BE49-F238E27FC236}">
                <a16:creationId xmlns:a16="http://schemas.microsoft.com/office/drawing/2014/main" id="{31FC538C-F7B2-4D0F-9FAA-A6D30653044D}"/>
              </a:ext>
            </a:extLst>
          </p:cNvPr>
          <p:cNvGraphicFramePr>
            <a:graphicFrameLocks noGrp="1"/>
          </p:cNvGraphicFramePr>
          <p:nvPr>
            <p:extLst>
              <p:ext uri="{D42A27DB-BD31-4B8C-83A1-F6EECF244321}">
                <p14:modId xmlns:p14="http://schemas.microsoft.com/office/powerpoint/2010/main" val="1495459574"/>
              </p:ext>
            </p:extLst>
          </p:nvPr>
        </p:nvGraphicFramePr>
        <p:xfrm>
          <a:off x="6329521" y="1265117"/>
          <a:ext cx="1463196" cy="930142"/>
        </p:xfrm>
        <a:graphic>
          <a:graphicData uri="http://schemas.openxmlformats.org/drawingml/2006/table">
            <a:tbl>
              <a:tblPr firstRow="1" bandRow="1">
                <a:tableStyleId>{5C22544A-7EE6-4342-B048-85BDC9FD1C3A}</a:tableStyleId>
              </a:tblPr>
              <a:tblGrid>
                <a:gridCol w="694479">
                  <a:extLst>
                    <a:ext uri="{9D8B030D-6E8A-4147-A177-3AD203B41FA5}">
                      <a16:colId xmlns:a16="http://schemas.microsoft.com/office/drawing/2014/main" val="2436365050"/>
                    </a:ext>
                  </a:extLst>
                </a:gridCol>
                <a:gridCol w="768717">
                  <a:extLst>
                    <a:ext uri="{9D8B030D-6E8A-4147-A177-3AD203B41FA5}">
                      <a16:colId xmlns:a16="http://schemas.microsoft.com/office/drawing/2014/main" val="851192056"/>
                    </a:ext>
                  </a:extLst>
                </a:gridCol>
              </a:tblGrid>
              <a:tr h="351022">
                <a:tc>
                  <a:txBody>
                    <a:bodyPr/>
                    <a:lstStyle/>
                    <a:p>
                      <a:r>
                        <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11.8k </a:t>
                      </a:r>
                      <a:endParaRPr lang="en-GB"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Traditional </a:t>
                      </a:r>
                    </a:p>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Posts</a:t>
                      </a:r>
                      <a:endParaRPr lang="en-GB" sz="9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014809"/>
                  </a:ext>
                </a:extLst>
              </a:tr>
              <a:tr h="351022">
                <a:tc>
                  <a:txBody>
                    <a:bodyPr/>
                    <a:lstStyle/>
                    <a:p>
                      <a:r>
                        <a:rPr kumimoji="0" lang="en-GB" sz="16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246k</a:t>
                      </a:r>
                      <a:endParaRPr lang="en-GB"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Social </a:t>
                      </a:r>
                    </a:p>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Mentions</a:t>
                      </a:r>
                      <a:endParaRPr lang="en-GB" sz="9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4130767"/>
                  </a:ext>
                </a:extLst>
              </a:tr>
            </a:tbl>
          </a:graphicData>
        </a:graphic>
      </p:graphicFrame>
      <p:graphicFrame>
        <p:nvGraphicFramePr>
          <p:cNvPr id="97" name="Chart 96">
            <a:extLst>
              <a:ext uri="{FF2B5EF4-FFF2-40B4-BE49-F238E27FC236}">
                <a16:creationId xmlns:a16="http://schemas.microsoft.com/office/drawing/2014/main" id="{DC34DD05-599D-4103-989F-5C529D6161C9}"/>
              </a:ext>
            </a:extLst>
          </p:cNvPr>
          <p:cNvGraphicFramePr/>
          <p:nvPr>
            <p:extLst>
              <p:ext uri="{D42A27DB-BD31-4B8C-83A1-F6EECF244321}">
                <p14:modId xmlns:p14="http://schemas.microsoft.com/office/powerpoint/2010/main" val="717804476"/>
              </p:ext>
            </p:extLst>
          </p:nvPr>
        </p:nvGraphicFramePr>
        <p:xfrm>
          <a:off x="6114937" y="3801110"/>
          <a:ext cx="1677780" cy="688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8" name="Table 11">
            <a:extLst>
              <a:ext uri="{FF2B5EF4-FFF2-40B4-BE49-F238E27FC236}">
                <a16:creationId xmlns:a16="http://schemas.microsoft.com/office/drawing/2014/main" id="{19E7AB94-D356-4F3D-BEB1-4E8DCEC4A08E}"/>
              </a:ext>
            </a:extLst>
          </p:cNvPr>
          <p:cNvGraphicFramePr>
            <a:graphicFrameLocks noGrp="1"/>
          </p:cNvGraphicFramePr>
          <p:nvPr>
            <p:extLst>
              <p:ext uri="{D42A27DB-BD31-4B8C-83A1-F6EECF244321}">
                <p14:modId xmlns:p14="http://schemas.microsoft.com/office/powerpoint/2010/main" val="1753809416"/>
              </p:ext>
            </p:extLst>
          </p:nvPr>
        </p:nvGraphicFramePr>
        <p:xfrm>
          <a:off x="6352247" y="5143612"/>
          <a:ext cx="804290" cy="702044"/>
        </p:xfrm>
        <a:graphic>
          <a:graphicData uri="http://schemas.openxmlformats.org/drawingml/2006/table">
            <a:tbl>
              <a:tblPr firstRow="1" bandRow="1">
                <a:tableStyleId>{5C22544A-7EE6-4342-B048-85BDC9FD1C3A}</a:tableStyleId>
              </a:tblPr>
              <a:tblGrid>
                <a:gridCol w="804290">
                  <a:extLst>
                    <a:ext uri="{9D8B030D-6E8A-4147-A177-3AD203B41FA5}">
                      <a16:colId xmlns:a16="http://schemas.microsoft.com/office/drawing/2014/main" val="2436365050"/>
                    </a:ext>
                  </a:extLst>
                </a:gridCol>
              </a:tblGrid>
              <a:tr h="351022">
                <a:tc>
                  <a:txBody>
                    <a:bodyPr/>
                    <a:lstStyle/>
                    <a:p>
                      <a:r>
                        <a:rPr kumimoji="0" lang="en-GB" sz="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Verstappen </a:t>
                      </a:r>
                      <a:endParaRPr lang="en-GB" sz="9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014809"/>
                  </a:ext>
                </a:extLst>
              </a:tr>
              <a:tr h="351022">
                <a:tc>
                  <a:txBody>
                    <a:bodyPr/>
                    <a:lstStyle/>
                    <a:p>
                      <a:r>
                        <a:rPr kumimoji="0" lang="en-GB" sz="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Heineken</a:t>
                      </a:r>
                      <a:endParaRPr lang="en-GB" sz="900" b="1"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4130767"/>
                  </a:ext>
                </a:extLst>
              </a:tr>
            </a:tbl>
          </a:graphicData>
        </a:graphic>
      </p:graphicFrame>
      <p:graphicFrame>
        <p:nvGraphicFramePr>
          <p:cNvPr id="13" name="Table 12">
            <a:extLst>
              <a:ext uri="{FF2B5EF4-FFF2-40B4-BE49-F238E27FC236}">
                <a16:creationId xmlns:a16="http://schemas.microsoft.com/office/drawing/2014/main" id="{8BE98FD4-EC2E-436E-81C4-7E79D22E5D9D}"/>
              </a:ext>
            </a:extLst>
          </p:cNvPr>
          <p:cNvGraphicFramePr>
            <a:graphicFrameLocks noGrp="1"/>
          </p:cNvGraphicFramePr>
          <p:nvPr>
            <p:extLst>
              <p:ext uri="{D42A27DB-BD31-4B8C-83A1-F6EECF244321}">
                <p14:modId xmlns:p14="http://schemas.microsoft.com/office/powerpoint/2010/main" val="3391682215"/>
              </p:ext>
            </p:extLst>
          </p:nvPr>
        </p:nvGraphicFramePr>
        <p:xfrm>
          <a:off x="7048742" y="5137743"/>
          <a:ext cx="833966" cy="702044"/>
        </p:xfrm>
        <a:graphic>
          <a:graphicData uri="http://schemas.openxmlformats.org/drawingml/2006/table">
            <a:tbl>
              <a:tblPr firstRow="1" bandRow="1">
                <a:tableStyleId>{5C22544A-7EE6-4342-B048-85BDC9FD1C3A}</a:tableStyleId>
              </a:tblPr>
              <a:tblGrid>
                <a:gridCol w="833966">
                  <a:extLst>
                    <a:ext uri="{9D8B030D-6E8A-4147-A177-3AD203B41FA5}">
                      <a16:colId xmlns:a16="http://schemas.microsoft.com/office/drawing/2014/main" val="1786477335"/>
                    </a:ext>
                  </a:extLst>
                </a:gridCol>
              </a:tblGrid>
              <a:tr h="351022">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Most Visible Driver</a:t>
                      </a:r>
                      <a:endParaRPr lang="en-GB" sz="9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867307"/>
                  </a:ext>
                </a:extLst>
              </a:tr>
              <a:tr h="351022">
                <a:tc>
                  <a:txBody>
                    <a:bodyPr/>
                    <a:lstStyle/>
                    <a:p>
                      <a:r>
                        <a:rPr kumimoji="0" lang="en-GB" sz="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Most Visible Partner</a:t>
                      </a:r>
                      <a:endParaRPr lang="en-GB" sz="9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298502"/>
                  </a:ext>
                </a:extLst>
              </a:tr>
            </a:tbl>
          </a:graphicData>
        </a:graphic>
      </p:graphicFrame>
      <p:sp>
        <p:nvSpPr>
          <p:cNvPr id="16" name="Rectangle 15">
            <a:extLst>
              <a:ext uri="{FF2B5EF4-FFF2-40B4-BE49-F238E27FC236}">
                <a16:creationId xmlns:a16="http://schemas.microsoft.com/office/drawing/2014/main" id="{73FE644D-EA7B-48F6-B007-0A8E7C635D16}"/>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9" name="Picture 98">
            <a:extLst>
              <a:ext uri="{FF2B5EF4-FFF2-40B4-BE49-F238E27FC236}">
                <a16:creationId xmlns:a16="http://schemas.microsoft.com/office/drawing/2014/main" id="{3EC9A706-E106-4763-B68E-11E9053798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18" name="Table 18">
            <a:extLst>
              <a:ext uri="{FF2B5EF4-FFF2-40B4-BE49-F238E27FC236}">
                <a16:creationId xmlns:a16="http://schemas.microsoft.com/office/drawing/2014/main" id="{FE5296CD-CC12-4355-91DA-B0C63D7C6898}"/>
              </a:ext>
            </a:extLst>
          </p:cNvPr>
          <p:cNvGraphicFramePr>
            <a:graphicFrameLocks noGrp="1"/>
          </p:cNvGraphicFramePr>
          <p:nvPr>
            <p:extLst>
              <p:ext uri="{D42A27DB-BD31-4B8C-83A1-F6EECF244321}">
                <p14:modId xmlns:p14="http://schemas.microsoft.com/office/powerpoint/2010/main" val="529775774"/>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01/03/2021 – 07/09/2021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graphicFrame>
        <p:nvGraphicFramePr>
          <p:cNvPr id="42" name="Chart 41">
            <a:extLst>
              <a:ext uri="{FF2B5EF4-FFF2-40B4-BE49-F238E27FC236}">
                <a16:creationId xmlns:a16="http://schemas.microsoft.com/office/drawing/2014/main" id="{24B434C0-C15C-4FD5-9555-98D15A8BAEE2}"/>
              </a:ext>
            </a:extLst>
          </p:cNvPr>
          <p:cNvGraphicFramePr/>
          <p:nvPr>
            <p:extLst>
              <p:ext uri="{D42A27DB-BD31-4B8C-83A1-F6EECF244321}">
                <p14:modId xmlns:p14="http://schemas.microsoft.com/office/powerpoint/2010/main" val="3649629200"/>
              </p:ext>
            </p:extLst>
          </p:nvPr>
        </p:nvGraphicFramePr>
        <p:xfrm>
          <a:off x="6106032" y="2489655"/>
          <a:ext cx="1886741" cy="815048"/>
        </p:xfrm>
        <a:graphic>
          <a:graphicData uri="http://schemas.openxmlformats.org/drawingml/2006/chart">
            <c:chart xmlns:c="http://schemas.openxmlformats.org/drawingml/2006/chart" xmlns:r="http://schemas.openxmlformats.org/officeDocument/2006/relationships" r:id="rId6"/>
          </a:graphicData>
        </a:graphic>
      </p:graphicFrame>
      <p:sp>
        <p:nvSpPr>
          <p:cNvPr id="43" name="Freeform 222">
            <a:extLst>
              <a:ext uri="{FF2B5EF4-FFF2-40B4-BE49-F238E27FC236}">
                <a16:creationId xmlns:a16="http://schemas.microsoft.com/office/drawing/2014/main" id="{4ABCC378-3875-42AA-AF5C-1B40A44E48B2}"/>
              </a:ext>
            </a:extLst>
          </p:cNvPr>
          <p:cNvSpPr>
            <a:spLocks noEditPoints="1"/>
          </p:cNvSpPr>
          <p:nvPr/>
        </p:nvSpPr>
        <p:spPr bwMode="auto">
          <a:xfrm>
            <a:off x="7375974" y="2711406"/>
            <a:ext cx="125186" cy="192160"/>
          </a:xfrm>
          <a:custGeom>
            <a:avLst/>
            <a:gdLst/>
            <a:ahLst/>
            <a:cxnLst>
              <a:cxn ang="0">
                <a:pos x="39" y="41"/>
              </a:cxn>
              <a:cxn ang="0">
                <a:pos x="35" y="45"/>
              </a:cxn>
              <a:cxn ang="0">
                <a:pos x="31" y="41"/>
              </a:cxn>
              <a:cxn ang="0">
                <a:pos x="31" y="28"/>
              </a:cxn>
              <a:cxn ang="0">
                <a:pos x="29" y="28"/>
              </a:cxn>
              <a:cxn ang="0">
                <a:pos x="29" y="62"/>
              </a:cxn>
              <a:cxn ang="0">
                <a:pos x="25" y="67"/>
              </a:cxn>
              <a:cxn ang="0">
                <a:pos x="20" y="62"/>
              </a:cxn>
              <a:cxn ang="0">
                <a:pos x="20" y="45"/>
              </a:cxn>
              <a:cxn ang="0">
                <a:pos x="18" y="45"/>
              </a:cxn>
              <a:cxn ang="0">
                <a:pos x="18" y="62"/>
              </a:cxn>
              <a:cxn ang="0">
                <a:pos x="14" y="67"/>
              </a:cxn>
              <a:cxn ang="0">
                <a:pos x="9" y="62"/>
              </a:cxn>
              <a:cxn ang="0">
                <a:pos x="9" y="28"/>
              </a:cxn>
              <a:cxn ang="0">
                <a:pos x="7" y="28"/>
              </a:cxn>
              <a:cxn ang="0">
                <a:pos x="7" y="41"/>
              </a:cxn>
              <a:cxn ang="0">
                <a:pos x="3" y="45"/>
              </a:cxn>
              <a:cxn ang="0">
                <a:pos x="0" y="41"/>
              </a:cxn>
              <a:cxn ang="0">
                <a:pos x="0" y="25"/>
              </a:cxn>
              <a:cxn ang="0">
                <a:pos x="7" y="18"/>
              </a:cxn>
              <a:cxn ang="0">
                <a:pos x="31" y="18"/>
              </a:cxn>
              <a:cxn ang="0">
                <a:pos x="39" y="25"/>
              </a:cxn>
              <a:cxn ang="0">
                <a:pos x="39" y="41"/>
              </a:cxn>
              <a:cxn ang="0">
                <a:pos x="19" y="17"/>
              </a:cxn>
              <a:cxn ang="0">
                <a:pos x="11" y="8"/>
              </a:cxn>
              <a:cxn ang="0">
                <a:pos x="19" y="0"/>
              </a:cxn>
              <a:cxn ang="0">
                <a:pos x="28" y="8"/>
              </a:cxn>
              <a:cxn ang="0">
                <a:pos x="19" y="17"/>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85">
            <a:extLst>
              <a:ext uri="{FF2B5EF4-FFF2-40B4-BE49-F238E27FC236}">
                <a16:creationId xmlns:a16="http://schemas.microsoft.com/office/drawing/2014/main" id="{47870869-4DFF-4CBE-8FDF-04F190E0B23E}"/>
              </a:ext>
            </a:extLst>
          </p:cNvPr>
          <p:cNvSpPr>
            <a:spLocks noEditPoints="1"/>
          </p:cNvSpPr>
          <p:nvPr/>
        </p:nvSpPr>
        <p:spPr bwMode="auto">
          <a:xfrm>
            <a:off x="6567714" y="2705018"/>
            <a:ext cx="153001" cy="192161"/>
          </a:xfrm>
          <a:custGeom>
            <a:avLst/>
            <a:gdLst/>
            <a:ahLst/>
            <a:cxnLst>
              <a:cxn ang="0">
                <a:pos x="42" y="40"/>
              </a:cxn>
              <a:cxn ang="0">
                <a:pos x="39" y="38"/>
              </a:cxn>
              <a:cxn ang="0">
                <a:pos x="31" y="26"/>
              </a:cxn>
              <a:cxn ang="0">
                <a:pos x="29" y="26"/>
              </a:cxn>
              <a:cxn ang="0">
                <a:pos x="29" y="31"/>
              </a:cxn>
              <a:cxn ang="0">
                <a:pos x="38" y="45"/>
              </a:cxn>
              <a:cxn ang="0">
                <a:pos x="39" y="47"/>
              </a:cxn>
              <a:cxn ang="0">
                <a:pos x="36" y="49"/>
              </a:cxn>
              <a:cxn ang="0">
                <a:pos x="29" y="49"/>
              </a:cxn>
              <a:cxn ang="0">
                <a:pos x="29" y="59"/>
              </a:cxn>
              <a:cxn ang="0">
                <a:pos x="25" y="63"/>
              </a:cxn>
              <a:cxn ang="0">
                <a:pos x="20" y="63"/>
              </a:cxn>
              <a:cxn ang="0">
                <a:pos x="16" y="59"/>
              </a:cxn>
              <a:cxn ang="0">
                <a:pos x="16" y="49"/>
              </a:cxn>
              <a:cxn ang="0">
                <a:pos x="9" y="49"/>
              </a:cxn>
              <a:cxn ang="0">
                <a:pos x="7" y="47"/>
              </a:cxn>
              <a:cxn ang="0">
                <a:pos x="7" y="45"/>
              </a:cxn>
              <a:cxn ang="0">
                <a:pos x="16" y="31"/>
              </a:cxn>
              <a:cxn ang="0">
                <a:pos x="16" y="26"/>
              </a:cxn>
              <a:cxn ang="0">
                <a:pos x="14" y="26"/>
              </a:cxn>
              <a:cxn ang="0">
                <a:pos x="6" y="38"/>
              </a:cxn>
              <a:cxn ang="0">
                <a:pos x="3" y="40"/>
              </a:cxn>
              <a:cxn ang="0">
                <a:pos x="0" y="36"/>
              </a:cxn>
              <a:cxn ang="0">
                <a:pos x="0" y="34"/>
              </a:cxn>
              <a:cxn ang="0">
                <a:pos x="9" y="21"/>
              </a:cxn>
              <a:cxn ang="0">
                <a:pos x="16" y="17"/>
              </a:cxn>
              <a:cxn ang="0">
                <a:pos x="29" y="17"/>
              </a:cxn>
              <a:cxn ang="0">
                <a:pos x="36" y="21"/>
              </a:cxn>
              <a:cxn ang="0">
                <a:pos x="45" y="34"/>
              </a:cxn>
              <a:cxn ang="0">
                <a:pos x="45" y="36"/>
              </a:cxn>
              <a:cxn ang="0">
                <a:pos x="42" y="40"/>
              </a:cxn>
              <a:cxn ang="0">
                <a:pos x="23" y="16"/>
              </a:cxn>
              <a:cxn ang="0">
                <a:pos x="15" y="8"/>
              </a:cxn>
              <a:cxn ang="0">
                <a:pos x="23" y="0"/>
              </a:cxn>
              <a:cxn ang="0">
                <a:pos x="31" y="8"/>
              </a:cxn>
              <a:cxn ang="0">
                <a:pos x="23" y="16"/>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82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85612C4A-6016-4883-86B3-DE09C5A49457}"/>
              </a:ext>
            </a:extLst>
          </p:cNvPr>
          <p:cNvSpPr txBox="1"/>
          <p:nvPr/>
        </p:nvSpPr>
        <p:spPr>
          <a:xfrm>
            <a:off x="1358521" y="2814047"/>
            <a:ext cx="571410"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Bahrain Testing</a:t>
            </a:r>
          </a:p>
        </p:txBody>
      </p:sp>
      <p:graphicFrame>
        <p:nvGraphicFramePr>
          <p:cNvPr id="6" name="Table 8">
            <a:extLst>
              <a:ext uri="{FF2B5EF4-FFF2-40B4-BE49-F238E27FC236}">
                <a16:creationId xmlns:a16="http://schemas.microsoft.com/office/drawing/2014/main" id="{F39AB167-51B8-473D-A867-64E289FED3E5}"/>
              </a:ext>
            </a:extLst>
          </p:cNvPr>
          <p:cNvGraphicFramePr>
            <a:graphicFrameLocks noGrp="1"/>
          </p:cNvGraphicFramePr>
          <p:nvPr>
            <p:extLst>
              <p:ext uri="{D42A27DB-BD31-4B8C-83A1-F6EECF244321}">
                <p14:modId xmlns:p14="http://schemas.microsoft.com/office/powerpoint/2010/main" val="3777270073"/>
              </p:ext>
            </p:extLst>
          </p:nvPr>
        </p:nvGraphicFramePr>
        <p:xfrm>
          <a:off x="515935" y="1855640"/>
          <a:ext cx="11160130" cy="640079"/>
        </p:xfrm>
        <a:graphic>
          <a:graphicData uri="http://schemas.openxmlformats.org/drawingml/2006/table">
            <a:tbl>
              <a:tblPr firstRow="1" bandRow="1">
                <a:tableStyleId>{5C22544A-7EE6-4342-B048-85BDC9FD1C3A}</a:tableStyleId>
              </a:tblPr>
              <a:tblGrid>
                <a:gridCol w="1116013">
                  <a:extLst>
                    <a:ext uri="{9D8B030D-6E8A-4147-A177-3AD203B41FA5}">
                      <a16:colId xmlns:a16="http://schemas.microsoft.com/office/drawing/2014/main" val="1846347255"/>
                    </a:ext>
                  </a:extLst>
                </a:gridCol>
                <a:gridCol w="1116013">
                  <a:extLst>
                    <a:ext uri="{9D8B030D-6E8A-4147-A177-3AD203B41FA5}">
                      <a16:colId xmlns:a16="http://schemas.microsoft.com/office/drawing/2014/main" val="2475763824"/>
                    </a:ext>
                  </a:extLst>
                </a:gridCol>
                <a:gridCol w="1116013">
                  <a:extLst>
                    <a:ext uri="{9D8B030D-6E8A-4147-A177-3AD203B41FA5}">
                      <a16:colId xmlns:a16="http://schemas.microsoft.com/office/drawing/2014/main" val="1345142282"/>
                    </a:ext>
                  </a:extLst>
                </a:gridCol>
                <a:gridCol w="1116013">
                  <a:extLst>
                    <a:ext uri="{9D8B030D-6E8A-4147-A177-3AD203B41FA5}">
                      <a16:colId xmlns:a16="http://schemas.microsoft.com/office/drawing/2014/main" val="2665213993"/>
                    </a:ext>
                  </a:extLst>
                </a:gridCol>
                <a:gridCol w="1116013">
                  <a:extLst>
                    <a:ext uri="{9D8B030D-6E8A-4147-A177-3AD203B41FA5}">
                      <a16:colId xmlns:a16="http://schemas.microsoft.com/office/drawing/2014/main" val="414759290"/>
                    </a:ext>
                  </a:extLst>
                </a:gridCol>
                <a:gridCol w="1116013">
                  <a:extLst>
                    <a:ext uri="{9D8B030D-6E8A-4147-A177-3AD203B41FA5}">
                      <a16:colId xmlns:a16="http://schemas.microsoft.com/office/drawing/2014/main" val="2715517826"/>
                    </a:ext>
                  </a:extLst>
                </a:gridCol>
                <a:gridCol w="1116013">
                  <a:extLst>
                    <a:ext uri="{9D8B030D-6E8A-4147-A177-3AD203B41FA5}">
                      <a16:colId xmlns:a16="http://schemas.microsoft.com/office/drawing/2014/main" val="2612308750"/>
                    </a:ext>
                  </a:extLst>
                </a:gridCol>
                <a:gridCol w="1116013">
                  <a:extLst>
                    <a:ext uri="{9D8B030D-6E8A-4147-A177-3AD203B41FA5}">
                      <a16:colId xmlns:a16="http://schemas.microsoft.com/office/drawing/2014/main" val="3890520776"/>
                    </a:ext>
                  </a:extLst>
                </a:gridCol>
                <a:gridCol w="1116013">
                  <a:extLst>
                    <a:ext uri="{9D8B030D-6E8A-4147-A177-3AD203B41FA5}">
                      <a16:colId xmlns:a16="http://schemas.microsoft.com/office/drawing/2014/main" val="1021772784"/>
                    </a:ext>
                  </a:extLst>
                </a:gridCol>
                <a:gridCol w="1116013">
                  <a:extLst>
                    <a:ext uri="{9D8B030D-6E8A-4147-A177-3AD203B41FA5}">
                      <a16:colId xmlns:a16="http://schemas.microsoft.com/office/drawing/2014/main" val="936711146"/>
                    </a:ext>
                  </a:extLst>
                </a:gridCol>
              </a:tblGrid>
              <a:tr h="64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Traditional Visibility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dirty="0"/>
                        <a:t>1.6M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Traditional Sentiment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Social Visibility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GB" dirty="0"/>
                        <a:t>18.0M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Social Sentiment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ontserrat ExtraBold" panose="00000900000000000000" pitchFamily="2" charset="0"/>
                          <a:ea typeface="+mn-ea"/>
                          <a:cs typeface="+mn-cs"/>
                        </a:rPr>
                        <a:t>Emotion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GB"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474048"/>
                  </a:ext>
                </a:extLst>
              </a:tr>
            </a:tbl>
          </a:graphicData>
        </a:graphic>
      </p:graphicFrame>
      <p:sp>
        <p:nvSpPr>
          <p:cNvPr id="34" name="Rectangle 33">
            <a:extLst>
              <a:ext uri="{FF2B5EF4-FFF2-40B4-BE49-F238E27FC236}">
                <a16:creationId xmlns:a16="http://schemas.microsoft.com/office/drawing/2014/main" id="{075B58B5-F8B6-4546-8C7D-5A781D57A2B7}"/>
              </a:ext>
            </a:extLst>
          </p:cNvPr>
          <p:cNvSpPr/>
          <p:nvPr/>
        </p:nvSpPr>
        <p:spPr>
          <a:xfrm>
            <a:off x="1563369"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066B863-7AAD-4694-BE3B-6421B08341E2}"/>
              </a:ext>
            </a:extLst>
          </p:cNvPr>
          <p:cNvSpPr/>
          <p:nvPr/>
        </p:nvSpPr>
        <p:spPr>
          <a:xfrm>
            <a:off x="2316570"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4086F92-F45D-4614-939F-3F1AA4570B32}"/>
              </a:ext>
            </a:extLst>
          </p:cNvPr>
          <p:cNvSpPr/>
          <p:nvPr/>
        </p:nvSpPr>
        <p:spPr>
          <a:xfrm>
            <a:off x="3448566"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68DFCA7-22F4-4BBE-90D9-66BEAE75E321}"/>
              </a:ext>
            </a:extLst>
          </p:cNvPr>
          <p:cNvSpPr/>
          <p:nvPr/>
        </p:nvSpPr>
        <p:spPr>
          <a:xfrm>
            <a:off x="4178811"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040707A-B5DF-41DC-B265-AE9BD484B277}"/>
              </a:ext>
            </a:extLst>
          </p:cNvPr>
          <p:cNvSpPr/>
          <p:nvPr/>
        </p:nvSpPr>
        <p:spPr>
          <a:xfrm>
            <a:off x="4561089"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404C3A22-9345-4402-9F02-3EA7E3AF1278}"/>
              </a:ext>
            </a:extLst>
          </p:cNvPr>
          <p:cNvSpPr/>
          <p:nvPr/>
        </p:nvSpPr>
        <p:spPr>
          <a:xfrm>
            <a:off x="5306996"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FDCD225-A03E-4BF7-A08B-B83FD10C0A30}"/>
              </a:ext>
            </a:extLst>
          </p:cNvPr>
          <p:cNvSpPr/>
          <p:nvPr/>
        </p:nvSpPr>
        <p:spPr>
          <a:xfrm>
            <a:off x="6051216"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40D2EE6-A65A-43E2-B523-BE26088968C6}"/>
              </a:ext>
            </a:extLst>
          </p:cNvPr>
          <p:cNvSpPr/>
          <p:nvPr/>
        </p:nvSpPr>
        <p:spPr>
          <a:xfrm>
            <a:off x="6799246"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BE12406-CBCE-4BC7-9711-8C0D2363AA5D}"/>
              </a:ext>
            </a:extLst>
          </p:cNvPr>
          <p:cNvSpPr/>
          <p:nvPr/>
        </p:nvSpPr>
        <p:spPr>
          <a:xfrm>
            <a:off x="7173294" y="3155839"/>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F8405DB-3885-4DA4-951A-D83EFC8501A4}"/>
              </a:ext>
            </a:extLst>
          </p:cNvPr>
          <p:cNvSpPr/>
          <p:nvPr/>
        </p:nvSpPr>
        <p:spPr>
          <a:xfrm>
            <a:off x="7547276" y="3150956"/>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B1FCF93F-560A-469E-BF2C-0EA168F74295}"/>
              </a:ext>
            </a:extLst>
          </p:cNvPr>
          <p:cNvSpPr/>
          <p:nvPr/>
        </p:nvSpPr>
        <p:spPr>
          <a:xfrm>
            <a:off x="8296910" y="3158472"/>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6898B66-19B3-46CC-AF45-677C67CDB3A3}"/>
              </a:ext>
            </a:extLst>
          </p:cNvPr>
          <p:cNvSpPr/>
          <p:nvPr/>
        </p:nvSpPr>
        <p:spPr>
          <a:xfrm>
            <a:off x="9033179" y="3158472"/>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F1 Season to Date</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49" name="TextBox 48">
            <a:extLst>
              <a:ext uri="{FF2B5EF4-FFF2-40B4-BE49-F238E27FC236}">
                <a16:creationId xmlns:a16="http://schemas.microsoft.com/office/drawing/2014/main" id="{93B05F64-E6D4-400E-899F-AB97C6BC9C4C}"/>
              </a:ext>
            </a:extLst>
          </p:cNvPr>
          <p:cNvSpPr txBox="1"/>
          <p:nvPr/>
        </p:nvSpPr>
        <p:spPr>
          <a:xfrm>
            <a:off x="2057140" y="2814047"/>
            <a:ext cx="675494"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Bahrain GP</a:t>
            </a:r>
          </a:p>
        </p:txBody>
      </p:sp>
      <p:sp>
        <p:nvSpPr>
          <p:cNvPr id="50" name="TextBox 49">
            <a:extLst>
              <a:ext uri="{FF2B5EF4-FFF2-40B4-BE49-F238E27FC236}">
                <a16:creationId xmlns:a16="http://schemas.microsoft.com/office/drawing/2014/main" id="{8D4136FC-5EFD-4140-902B-A921662C3315}"/>
              </a:ext>
            </a:extLst>
          </p:cNvPr>
          <p:cNvSpPr txBox="1"/>
          <p:nvPr/>
        </p:nvSpPr>
        <p:spPr>
          <a:xfrm>
            <a:off x="3334473" y="2814047"/>
            <a:ext cx="384820"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Italy GP</a:t>
            </a:r>
          </a:p>
        </p:txBody>
      </p:sp>
      <p:sp>
        <p:nvSpPr>
          <p:cNvPr id="51" name="TextBox 50">
            <a:extLst>
              <a:ext uri="{FF2B5EF4-FFF2-40B4-BE49-F238E27FC236}">
                <a16:creationId xmlns:a16="http://schemas.microsoft.com/office/drawing/2014/main" id="{32F844FA-D8C8-4DA2-A7BF-50E294DEBBF4}"/>
              </a:ext>
            </a:extLst>
          </p:cNvPr>
          <p:cNvSpPr txBox="1"/>
          <p:nvPr/>
        </p:nvSpPr>
        <p:spPr>
          <a:xfrm>
            <a:off x="3938013" y="2814047"/>
            <a:ext cx="631880"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Portugal GP</a:t>
            </a:r>
          </a:p>
        </p:txBody>
      </p:sp>
      <p:sp>
        <p:nvSpPr>
          <p:cNvPr id="52" name="TextBox 51">
            <a:extLst>
              <a:ext uri="{FF2B5EF4-FFF2-40B4-BE49-F238E27FC236}">
                <a16:creationId xmlns:a16="http://schemas.microsoft.com/office/drawing/2014/main" id="{BE41B82C-F3D2-44FC-B9D1-54CDE2912370}"/>
              </a:ext>
            </a:extLst>
          </p:cNvPr>
          <p:cNvSpPr txBox="1"/>
          <p:nvPr/>
        </p:nvSpPr>
        <p:spPr>
          <a:xfrm>
            <a:off x="4374661" y="2814047"/>
            <a:ext cx="531606"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Spain GP</a:t>
            </a:r>
          </a:p>
        </p:txBody>
      </p:sp>
      <p:sp>
        <p:nvSpPr>
          <p:cNvPr id="53" name="TextBox 52">
            <a:extLst>
              <a:ext uri="{FF2B5EF4-FFF2-40B4-BE49-F238E27FC236}">
                <a16:creationId xmlns:a16="http://schemas.microsoft.com/office/drawing/2014/main" id="{C8505720-B410-44B9-99DD-CB837A084576}"/>
              </a:ext>
            </a:extLst>
          </p:cNvPr>
          <p:cNvSpPr txBox="1"/>
          <p:nvPr/>
        </p:nvSpPr>
        <p:spPr>
          <a:xfrm>
            <a:off x="5080189" y="2814047"/>
            <a:ext cx="614060"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Monaco GP</a:t>
            </a:r>
          </a:p>
        </p:txBody>
      </p:sp>
      <p:sp>
        <p:nvSpPr>
          <p:cNvPr id="54" name="TextBox 53">
            <a:extLst>
              <a:ext uri="{FF2B5EF4-FFF2-40B4-BE49-F238E27FC236}">
                <a16:creationId xmlns:a16="http://schemas.microsoft.com/office/drawing/2014/main" id="{5C48D02A-075E-48C9-A4E8-D743DDDF0399}"/>
              </a:ext>
            </a:extLst>
          </p:cNvPr>
          <p:cNvSpPr txBox="1"/>
          <p:nvPr/>
        </p:nvSpPr>
        <p:spPr>
          <a:xfrm>
            <a:off x="5757976" y="2814047"/>
            <a:ext cx="746924"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Azerbaijan GP</a:t>
            </a:r>
          </a:p>
        </p:txBody>
      </p:sp>
      <p:sp>
        <p:nvSpPr>
          <p:cNvPr id="55" name="TextBox 54">
            <a:extLst>
              <a:ext uri="{FF2B5EF4-FFF2-40B4-BE49-F238E27FC236}">
                <a16:creationId xmlns:a16="http://schemas.microsoft.com/office/drawing/2014/main" id="{C572E809-FA18-49F5-B9A5-FA9384CCBF70}"/>
              </a:ext>
            </a:extLst>
          </p:cNvPr>
          <p:cNvSpPr txBox="1"/>
          <p:nvPr/>
        </p:nvSpPr>
        <p:spPr>
          <a:xfrm>
            <a:off x="6601293" y="2814047"/>
            <a:ext cx="546190"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France GP</a:t>
            </a:r>
          </a:p>
        </p:txBody>
      </p:sp>
      <p:sp>
        <p:nvSpPr>
          <p:cNvPr id="56" name="TextBox 55">
            <a:extLst>
              <a:ext uri="{FF2B5EF4-FFF2-40B4-BE49-F238E27FC236}">
                <a16:creationId xmlns:a16="http://schemas.microsoft.com/office/drawing/2014/main" id="{C15DB367-49B7-41A9-B537-88C4187E0AE6}"/>
              </a:ext>
            </a:extLst>
          </p:cNvPr>
          <p:cNvSpPr txBox="1"/>
          <p:nvPr/>
        </p:nvSpPr>
        <p:spPr>
          <a:xfrm>
            <a:off x="6904500" y="2814047"/>
            <a:ext cx="696342" cy="307777"/>
          </a:xfrm>
          <a:prstGeom prst="rect">
            <a:avLst/>
          </a:prstGeom>
          <a:noFill/>
        </p:spPr>
        <p:txBody>
          <a:bodyPr wrap="square" rtlCol="0">
            <a:spAutoFit/>
          </a:bodyPr>
          <a:lstStyle/>
          <a:p>
            <a:pPr algn="ctr"/>
            <a:r>
              <a:rPr lang="en-GB" sz="700" b="1" dirty="0" err="1">
                <a:solidFill>
                  <a:srgbClr val="00B0F0"/>
                </a:solidFill>
                <a:latin typeface="Montserrat" panose="00000500000000000000" pitchFamily="2" charset="0"/>
              </a:rPr>
              <a:t>Steier</a:t>
            </a:r>
            <a:r>
              <a:rPr lang="en-GB" sz="700" b="1" dirty="0">
                <a:solidFill>
                  <a:srgbClr val="00B0F0"/>
                </a:solidFill>
                <a:latin typeface="Montserrat" panose="00000500000000000000" pitchFamily="2" charset="0"/>
              </a:rPr>
              <a:t>-mark GP</a:t>
            </a:r>
          </a:p>
        </p:txBody>
      </p:sp>
      <p:sp>
        <p:nvSpPr>
          <p:cNvPr id="57" name="TextBox 56">
            <a:extLst>
              <a:ext uri="{FF2B5EF4-FFF2-40B4-BE49-F238E27FC236}">
                <a16:creationId xmlns:a16="http://schemas.microsoft.com/office/drawing/2014/main" id="{B8921F64-0EAD-4F7D-9D72-D5F480D10178}"/>
              </a:ext>
            </a:extLst>
          </p:cNvPr>
          <p:cNvSpPr txBox="1"/>
          <p:nvPr/>
        </p:nvSpPr>
        <p:spPr>
          <a:xfrm>
            <a:off x="7328092" y="2814047"/>
            <a:ext cx="597122"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Austria GP</a:t>
            </a:r>
          </a:p>
        </p:txBody>
      </p:sp>
      <p:sp>
        <p:nvSpPr>
          <p:cNvPr id="58" name="TextBox 57">
            <a:extLst>
              <a:ext uri="{FF2B5EF4-FFF2-40B4-BE49-F238E27FC236}">
                <a16:creationId xmlns:a16="http://schemas.microsoft.com/office/drawing/2014/main" id="{03624F5B-9DB3-432F-84F6-316DBA7FE2B2}"/>
              </a:ext>
            </a:extLst>
          </p:cNvPr>
          <p:cNvSpPr txBox="1"/>
          <p:nvPr/>
        </p:nvSpPr>
        <p:spPr>
          <a:xfrm>
            <a:off x="8025091" y="2814047"/>
            <a:ext cx="696856"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Great Britain GP</a:t>
            </a:r>
          </a:p>
        </p:txBody>
      </p:sp>
      <p:sp>
        <p:nvSpPr>
          <p:cNvPr id="59" name="TextBox 58">
            <a:extLst>
              <a:ext uri="{FF2B5EF4-FFF2-40B4-BE49-F238E27FC236}">
                <a16:creationId xmlns:a16="http://schemas.microsoft.com/office/drawing/2014/main" id="{BEBBABEB-31A5-490B-A311-4B2B34C6F749}"/>
              </a:ext>
            </a:extLst>
          </p:cNvPr>
          <p:cNvSpPr txBox="1"/>
          <p:nvPr/>
        </p:nvSpPr>
        <p:spPr>
          <a:xfrm>
            <a:off x="8810971" y="2814047"/>
            <a:ext cx="597866"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Hungary GP</a:t>
            </a:r>
          </a:p>
        </p:txBody>
      </p:sp>
      <p:sp>
        <p:nvSpPr>
          <p:cNvPr id="2" name="TextBox 1">
            <a:extLst>
              <a:ext uri="{FF2B5EF4-FFF2-40B4-BE49-F238E27FC236}">
                <a16:creationId xmlns:a16="http://schemas.microsoft.com/office/drawing/2014/main" id="{388A7658-F16C-498A-B804-749224264D68}"/>
              </a:ext>
            </a:extLst>
          </p:cNvPr>
          <p:cNvSpPr txBox="1"/>
          <p:nvPr/>
        </p:nvSpPr>
        <p:spPr>
          <a:xfrm>
            <a:off x="437551" y="1062974"/>
            <a:ext cx="11238511" cy="553998"/>
          </a:xfrm>
          <a:prstGeom prst="rect">
            <a:avLst/>
          </a:prstGeom>
          <a:noFill/>
        </p:spPr>
        <p:txBody>
          <a:bodyPr wrap="square" rtlCol="0">
            <a:spAutoFit/>
          </a:bodyPr>
          <a:lstStyle/>
          <a:p>
            <a:pPr marL="285750" indent="-285750">
              <a:buFont typeface="Arial" panose="020B0604020202020204" pitchFamily="34" charset="0"/>
              <a:buChar char="•"/>
            </a:pPr>
            <a:r>
              <a:rPr lang="en-GB" sz="1000" dirty="0">
                <a:solidFill>
                  <a:schemeClr val="bg1"/>
                </a:solidFill>
                <a:latin typeface="Montserrat" panose="00000500000000000000" pitchFamily="2" charset="0"/>
              </a:rPr>
              <a:t>The </a:t>
            </a:r>
            <a:r>
              <a:rPr lang="en-GB" sz="1000" dirty="0" err="1">
                <a:solidFill>
                  <a:schemeClr val="bg1"/>
                </a:solidFill>
                <a:latin typeface="Montserrat" panose="00000500000000000000" pitchFamily="2" charset="0"/>
              </a:rPr>
              <a:t>Zandvoort</a:t>
            </a:r>
            <a:r>
              <a:rPr lang="en-GB" sz="1000" dirty="0">
                <a:solidFill>
                  <a:schemeClr val="bg1"/>
                </a:solidFill>
                <a:latin typeface="Montserrat" panose="00000500000000000000" pitchFamily="2" charset="0"/>
              </a:rPr>
              <a:t> Grand Prix is the 8</a:t>
            </a:r>
            <a:r>
              <a:rPr lang="en-GB" sz="1000" baseline="30000" dirty="0">
                <a:solidFill>
                  <a:schemeClr val="bg1"/>
                </a:solidFill>
                <a:latin typeface="Montserrat" panose="00000500000000000000" pitchFamily="2" charset="0"/>
              </a:rPr>
              <a:t>th</a:t>
            </a:r>
            <a:r>
              <a:rPr lang="en-GB" sz="1000" dirty="0">
                <a:solidFill>
                  <a:schemeClr val="bg1"/>
                </a:solidFill>
                <a:latin typeface="Montserrat" panose="00000500000000000000" pitchFamily="2" charset="0"/>
              </a:rPr>
              <a:t> most visible race on social media and the 5</a:t>
            </a:r>
            <a:r>
              <a:rPr lang="en-GB" sz="1000" baseline="30000" dirty="0">
                <a:solidFill>
                  <a:schemeClr val="bg1"/>
                </a:solidFill>
                <a:latin typeface="Montserrat" panose="00000500000000000000" pitchFamily="2" charset="0"/>
              </a:rPr>
              <a:t>th</a:t>
            </a:r>
            <a:r>
              <a:rPr lang="en-GB" sz="1000" dirty="0">
                <a:solidFill>
                  <a:schemeClr val="bg1"/>
                </a:solidFill>
                <a:latin typeface="Montserrat" panose="00000500000000000000" pitchFamily="2" charset="0"/>
              </a:rPr>
              <a:t> most visible in traditional media so far this season </a:t>
            </a:r>
          </a:p>
          <a:p>
            <a:pPr marL="285750" indent="-285750">
              <a:buFont typeface="Arial" panose="020B0604020202020204" pitchFamily="34" charset="0"/>
              <a:buChar char="•"/>
            </a:pPr>
            <a:r>
              <a:rPr lang="en-GB" sz="1000" dirty="0">
                <a:solidFill>
                  <a:schemeClr val="bg1"/>
                </a:solidFill>
                <a:latin typeface="Montserrat" panose="00000500000000000000" pitchFamily="2" charset="0"/>
              </a:rPr>
              <a:t>At </a:t>
            </a:r>
            <a:r>
              <a:rPr lang="en-GB" sz="1000" dirty="0" err="1">
                <a:solidFill>
                  <a:schemeClr val="bg1"/>
                </a:solidFill>
                <a:latin typeface="Montserrat" panose="00000500000000000000" pitchFamily="2" charset="0"/>
              </a:rPr>
              <a:t>Zandvoort</a:t>
            </a:r>
            <a:r>
              <a:rPr lang="en-GB" sz="1000" dirty="0">
                <a:solidFill>
                  <a:schemeClr val="bg1"/>
                </a:solidFill>
                <a:latin typeface="Montserrat" panose="00000500000000000000" pitchFamily="2" charset="0"/>
              </a:rPr>
              <a:t>, positive sentiment on social is significantly above average (+12pp), with Verstappen’s home victory contributing to significant positive reaction from fans</a:t>
            </a:r>
          </a:p>
          <a:p>
            <a:pPr marL="285750" indent="-285750">
              <a:buFont typeface="Arial" panose="020B0604020202020204" pitchFamily="34" charset="0"/>
              <a:buChar char="•"/>
            </a:pPr>
            <a:r>
              <a:rPr lang="en-GB" sz="1000" dirty="0">
                <a:solidFill>
                  <a:schemeClr val="bg1"/>
                </a:solidFill>
                <a:latin typeface="Montserrat" panose="00000500000000000000" pitchFamily="2" charset="0"/>
              </a:rPr>
              <a:t>As a whole, rection to the season so far has been positive on social platforms, with joy the leading emotional response in social conversation</a:t>
            </a:r>
          </a:p>
        </p:txBody>
      </p:sp>
      <p:cxnSp>
        <p:nvCxnSpPr>
          <p:cNvPr id="4" name="Straight Connector 3">
            <a:extLst>
              <a:ext uri="{FF2B5EF4-FFF2-40B4-BE49-F238E27FC236}">
                <a16:creationId xmlns:a16="http://schemas.microsoft.com/office/drawing/2014/main" id="{81CC1BDB-02F4-4D19-A142-5284A247678D}"/>
              </a:ext>
            </a:extLst>
          </p:cNvPr>
          <p:cNvCxnSpPr/>
          <p:nvPr/>
        </p:nvCxnSpPr>
        <p:spPr>
          <a:xfrm>
            <a:off x="515938" y="1816500"/>
            <a:ext cx="1116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D225C9-1686-4D6C-840F-9588FC0C1F2D}"/>
              </a:ext>
            </a:extLst>
          </p:cNvPr>
          <p:cNvCxnSpPr/>
          <p:nvPr/>
        </p:nvCxnSpPr>
        <p:spPr>
          <a:xfrm>
            <a:off x="515938" y="2537860"/>
            <a:ext cx="1116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6" name="Chart 65">
            <a:extLst>
              <a:ext uri="{FF2B5EF4-FFF2-40B4-BE49-F238E27FC236}">
                <a16:creationId xmlns:a16="http://schemas.microsoft.com/office/drawing/2014/main" id="{AE70891B-D13B-46D5-9481-8AED5F3DFC9B}"/>
              </a:ext>
            </a:extLst>
          </p:cNvPr>
          <p:cNvGraphicFramePr/>
          <p:nvPr>
            <p:extLst>
              <p:ext uri="{D42A27DB-BD31-4B8C-83A1-F6EECF244321}">
                <p14:modId xmlns:p14="http://schemas.microsoft.com/office/powerpoint/2010/main" val="286675074"/>
              </p:ext>
            </p:extLst>
          </p:nvPr>
        </p:nvGraphicFramePr>
        <p:xfrm>
          <a:off x="3750667" y="1806891"/>
          <a:ext cx="1091595" cy="727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a:extLst>
              <a:ext uri="{FF2B5EF4-FFF2-40B4-BE49-F238E27FC236}">
                <a16:creationId xmlns:a16="http://schemas.microsoft.com/office/drawing/2014/main" id="{8C2D8AD8-EF5A-4DC7-B5AA-A6B0A7E161D3}"/>
              </a:ext>
            </a:extLst>
          </p:cNvPr>
          <p:cNvGraphicFramePr/>
          <p:nvPr>
            <p:extLst>
              <p:ext uri="{D42A27DB-BD31-4B8C-83A1-F6EECF244321}">
                <p14:modId xmlns:p14="http://schemas.microsoft.com/office/powerpoint/2010/main" val="2176293884"/>
              </p:ext>
            </p:extLst>
          </p:nvPr>
        </p:nvGraphicFramePr>
        <p:xfrm>
          <a:off x="8220678" y="1806891"/>
          <a:ext cx="1091595" cy="727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9" name="Chart 68">
            <a:extLst>
              <a:ext uri="{FF2B5EF4-FFF2-40B4-BE49-F238E27FC236}">
                <a16:creationId xmlns:a16="http://schemas.microsoft.com/office/drawing/2014/main" id="{612D5E18-97B2-4740-A9AB-0BFCD74B119C}"/>
              </a:ext>
            </a:extLst>
          </p:cNvPr>
          <p:cNvGraphicFramePr/>
          <p:nvPr>
            <p:extLst>
              <p:ext uri="{D42A27DB-BD31-4B8C-83A1-F6EECF244321}">
                <p14:modId xmlns:p14="http://schemas.microsoft.com/office/powerpoint/2010/main" val="2989701771"/>
              </p:ext>
            </p:extLst>
          </p:nvPr>
        </p:nvGraphicFramePr>
        <p:xfrm>
          <a:off x="10359257" y="1806890"/>
          <a:ext cx="1364711" cy="727731"/>
        </p:xfrm>
        <a:graphic>
          <a:graphicData uri="http://schemas.openxmlformats.org/drawingml/2006/chart">
            <c:chart xmlns:c="http://schemas.openxmlformats.org/drawingml/2006/chart" xmlns:r="http://schemas.openxmlformats.org/officeDocument/2006/relationships" r:id="rId5"/>
          </a:graphicData>
        </a:graphic>
      </p:graphicFrame>
      <p:sp>
        <p:nvSpPr>
          <p:cNvPr id="70" name="Rectangle 69">
            <a:extLst>
              <a:ext uri="{FF2B5EF4-FFF2-40B4-BE49-F238E27FC236}">
                <a16:creationId xmlns:a16="http://schemas.microsoft.com/office/drawing/2014/main" id="{8586A34E-A4B9-4E0C-AB68-23063B29CB77}"/>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60E2A630-6AFE-4A12-BA99-DA8F295E36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72" name="Table 18">
            <a:extLst>
              <a:ext uri="{FF2B5EF4-FFF2-40B4-BE49-F238E27FC236}">
                <a16:creationId xmlns:a16="http://schemas.microsoft.com/office/drawing/2014/main" id="{2B4FB1F6-0907-4CDA-A763-18CE34558C6B}"/>
              </a:ext>
            </a:extLst>
          </p:cNvPr>
          <p:cNvGraphicFramePr>
            <a:graphicFrameLocks noGrp="1"/>
          </p:cNvGraphicFramePr>
          <p:nvPr>
            <p:extLst>
              <p:ext uri="{D42A27DB-BD31-4B8C-83A1-F6EECF244321}">
                <p14:modId xmlns:p14="http://schemas.microsoft.com/office/powerpoint/2010/main" val="3857991371"/>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01/03/2021 – 07/09/2021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48" name="Rectangle 47">
            <a:extLst>
              <a:ext uri="{FF2B5EF4-FFF2-40B4-BE49-F238E27FC236}">
                <a16:creationId xmlns:a16="http://schemas.microsoft.com/office/drawing/2014/main" id="{1ECCF04A-1B1F-4D80-B204-B08D09414E80}"/>
              </a:ext>
            </a:extLst>
          </p:cNvPr>
          <p:cNvSpPr/>
          <p:nvPr/>
        </p:nvSpPr>
        <p:spPr>
          <a:xfrm>
            <a:off x="10531464" y="3158472"/>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DE6C9F07-7D05-4303-99D4-CD45BFEADF94}"/>
              </a:ext>
            </a:extLst>
          </p:cNvPr>
          <p:cNvSpPr txBox="1"/>
          <p:nvPr/>
        </p:nvSpPr>
        <p:spPr>
          <a:xfrm>
            <a:off x="10294521" y="2814047"/>
            <a:ext cx="592404"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Belgium GP</a:t>
            </a:r>
          </a:p>
        </p:txBody>
      </p:sp>
      <p:sp>
        <p:nvSpPr>
          <p:cNvPr id="61" name="Rectangle 60">
            <a:extLst>
              <a:ext uri="{FF2B5EF4-FFF2-40B4-BE49-F238E27FC236}">
                <a16:creationId xmlns:a16="http://schemas.microsoft.com/office/drawing/2014/main" id="{983FFF1A-0922-4A1A-B55A-8F33137FDB28}"/>
              </a:ext>
            </a:extLst>
          </p:cNvPr>
          <p:cNvSpPr/>
          <p:nvPr/>
        </p:nvSpPr>
        <p:spPr>
          <a:xfrm>
            <a:off x="10904391" y="3158472"/>
            <a:ext cx="152955" cy="2244877"/>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1A843C14-09C0-41F1-8889-F310C0AA1EC6}"/>
              </a:ext>
            </a:extLst>
          </p:cNvPr>
          <p:cNvSpPr txBox="1"/>
          <p:nvPr/>
        </p:nvSpPr>
        <p:spPr>
          <a:xfrm>
            <a:off x="10709738" y="2814047"/>
            <a:ext cx="580864" cy="307777"/>
          </a:xfrm>
          <a:prstGeom prst="rect">
            <a:avLst/>
          </a:prstGeom>
          <a:noFill/>
        </p:spPr>
        <p:txBody>
          <a:bodyPr wrap="square" rtlCol="0">
            <a:spAutoFit/>
          </a:bodyPr>
          <a:lstStyle/>
          <a:p>
            <a:pPr algn="ctr"/>
            <a:r>
              <a:rPr lang="en-GB" sz="700" b="1" dirty="0">
                <a:solidFill>
                  <a:srgbClr val="00B0F0"/>
                </a:solidFill>
                <a:latin typeface="Montserrat" panose="00000500000000000000" pitchFamily="2" charset="0"/>
              </a:rPr>
              <a:t>Nether-lands GP</a:t>
            </a:r>
          </a:p>
        </p:txBody>
      </p:sp>
      <p:graphicFrame>
        <p:nvGraphicFramePr>
          <p:cNvPr id="7" name="Chart 6">
            <a:extLst>
              <a:ext uri="{FF2B5EF4-FFF2-40B4-BE49-F238E27FC236}">
                <a16:creationId xmlns:a16="http://schemas.microsoft.com/office/drawing/2014/main" id="{4F120796-CCA7-4A74-89CB-25B43A860607}"/>
              </a:ext>
            </a:extLst>
          </p:cNvPr>
          <p:cNvGraphicFramePr/>
          <p:nvPr>
            <p:extLst>
              <p:ext uri="{D42A27DB-BD31-4B8C-83A1-F6EECF244321}">
                <p14:modId xmlns:p14="http://schemas.microsoft.com/office/powerpoint/2010/main" val="2909509064"/>
              </p:ext>
            </p:extLst>
          </p:nvPr>
        </p:nvGraphicFramePr>
        <p:xfrm>
          <a:off x="517358" y="2966192"/>
          <a:ext cx="11034562" cy="331130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8821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1338463101">
            <a:extLst>
              <a:ext uri="{FF2B5EF4-FFF2-40B4-BE49-F238E27FC236}">
                <a16:creationId xmlns:a16="http://schemas.microsoft.com/office/drawing/2014/main" id="{79C1755D-6526-4C2F-AD25-9D7AC775FA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57" r="30621"/>
          <a:stretch/>
        </p:blipFill>
        <p:spPr bwMode="auto">
          <a:xfrm>
            <a:off x="0" y="1290939"/>
            <a:ext cx="4089947" cy="4434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5AE73C2-4923-4913-83F4-741799E290C8}"/>
              </a:ext>
            </a:extLst>
          </p:cNvPr>
          <p:cNvGrpSpPr/>
          <p:nvPr/>
        </p:nvGrpSpPr>
        <p:grpSpPr>
          <a:xfrm>
            <a:off x="-3" y="1193800"/>
            <a:ext cx="4210048" cy="4531360"/>
            <a:chOff x="-3" y="1193800"/>
            <a:chExt cx="4210048" cy="4531360"/>
          </a:xfrm>
        </p:grpSpPr>
        <p:sp>
          <p:nvSpPr>
            <p:cNvPr id="4" name="Rectangle 3">
              <a:extLst>
                <a:ext uri="{FF2B5EF4-FFF2-40B4-BE49-F238E27FC236}">
                  <a16:creationId xmlns:a16="http://schemas.microsoft.com/office/drawing/2014/main" id="{56490AF5-525C-4C1E-9E0F-D8B041B31B38}"/>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8D796823-F972-4002-A782-170560586E1B}"/>
                </a:ext>
              </a:extLst>
            </p:cNvPr>
            <p:cNvGrpSpPr/>
            <p:nvPr/>
          </p:nvGrpSpPr>
          <p:grpSpPr>
            <a:xfrm>
              <a:off x="-3" y="1270097"/>
              <a:ext cx="4121153" cy="4455063"/>
              <a:chOff x="7518397" y="194331"/>
              <a:chExt cx="4121153" cy="4455063"/>
            </a:xfrm>
          </p:grpSpPr>
          <p:cxnSp>
            <p:nvCxnSpPr>
              <p:cNvPr id="60" name="Straight Connector 59">
                <a:extLst>
                  <a:ext uri="{FF2B5EF4-FFF2-40B4-BE49-F238E27FC236}">
                    <a16:creationId xmlns:a16="http://schemas.microsoft.com/office/drawing/2014/main" id="{D07976DA-BBE2-47B5-9D36-DF6BE1800FD0}"/>
                  </a:ext>
                </a:extLst>
              </p:cNvPr>
              <p:cNvCxnSpPr>
                <a:cxnSpLocks/>
              </p:cNvCxnSpPr>
              <p:nvPr/>
            </p:nvCxnSpPr>
            <p:spPr>
              <a:xfrm flipH="1" flipV="1">
                <a:off x="7518397" y="194331"/>
                <a:ext cx="3961626" cy="8"/>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2E24EBEF-7895-4984-ADB9-D232B8C6AD6D}"/>
                  </a:ext>
                </a:extLst>
              </p:cNvPr>
              <p:cNvCxnSpPr>
                <a:cxnSpLocks/>
              </p:cNvCxnSpPr>
              <p:nvPr/>
            </p:nvCxnSpPr>
            <p:spPr>
              <a:xfrm flipV="1">
                <a:off x="11639550" y="356127"/>
                <a:ext cx="0" cy="4293267"/>
              </a:xfrm>
              <a:prstGeom prst="line">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8" name="Arc 47">
                <a:extLst>
                  <a:ext uri="{FF2B5EF4-FFF2-40B4-BE49-F238E27FC236}">
                    <a16:creationId xmlns:a16="http://schemas.microsoft.com/office/drawing/2014/main" id="{9F741336-475B-455A-BFBB-955CD4960119}"/>
                  </a:ext>
                </a:extLst>
              </p:cNvPr>
              <p:cNvSpPr/>
              <p:nvPr/>
            </p:nvSpPr>
            <p:spPr>
              <a:xfrm>
                <a:off x="11313159" y="194331"/>
                <a:ext cx="326391" cy="343332"/>
              </a:xfrm>
              <a:prstGeom prst="arc">
                <a:avLst>
                  <a:gd name="adj1" fmla="val 16231048"/>
                  <a:gd name="adj2" fmla="val 18146"/>
                </a:avLst>
              </a:prstGeom>
              <a:no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9" name="Table 9">
            <a:extLst>
              <a:ext uri="{FF2B5EF4-FFF2-40B4-BE49-F238E27FC236}">
                <a16:creationId xmlns:a16="http://schemas.microsoft.com/office/drawing/2014/main" id="{E965738D-2E93-424A-A5DA-E0DEB5104DD2}"/>
              </a:ext>
            </a:extLst>
          </p:cNvPr>
          <p:cNvGraphicFramePr>
            <a:graphicFrameLocks noGrp="1"/>
          </p:cNvGraphicFramePr>
          <p:nvPr>
            <p:extLst>
              <p:ext uri="{D42A27DB-BD31-4B8C-83A1-F6EECF244321}">
                <p14:modId xmlns:p14="http://schemas.microsoft.com/office/powerpoint/2010/main" val="3857939790"/>
              </p:ext>
            </p:extLst>
          </p:nvPr>
        </p:nvGraphicFramePr>
        <p:xfrm>
          <a:off x="4460235" y="526691"/>
          <a:ext cx="7215825" cy="5205524"/>
        </p:xfrm>
        <a:graphic>
          <a:graphicData uri="http://schemas.openxmlformats.org/drawingml/2006/table">
            <a:tbl>
              <a:tblPr firstRow="1" bandRow="1">
                <a:tableStyleId>{2D5ABB26-0587-4C30-8999-92F81FD0307C}</a:tableStyleId>
              </a:tblPr>
              <a:tblGrid>
                <a:gridCol w="1727205">
                  <a:extLst>
                    <a:ext uri="{9D8B030D-6E8A-4147-A177-3AD203B41FA5}">
                      <a16:colId xmlns:a16="http://schemas.microsoft.com/office/drawing/2014/main" val="1160950920"/>
                    </a:ext>
                  </a:extLst>
                </a:gridCol>
                <a:gridCol w="1097724">
                  <a:extLst>
                    <a:ext uri="{9D8B030D-6E8A-4147-A177-3AD203B41FA5}">
                      <a16:colId xmlns:a16="http://schemas.microsoft.com/office/drawing/2014/main" val="3067184774"/>
                    </a:ext>
                  </a:extLst>
                </a:gridCol>
                <a:gridCol w="1097724">
                  <a:extLst>
                    <a:ext uri="{9D8B030D-6E8A-4147-A177-3AD203B41FA5}">
                      <a16:colId xmlns:a16="http://schemas.microsoft.com/office/drawing/2014/main" val="3618523623"/>
                    </a:ext>
                  </a:extLst>
                </a:gridCol>
                <a:gridCol w="1097724">
                  <a:extLst>
                    <a:ext uri="{9D8B030D-6E8A-4147-A177-3AD203B41FA5}">
                      <a16:colId xmlns:a16="http://schemas.microsoft.com/office/drawing/2014/main" val="4114288817"/>
                    </a:ext>
                  </a:extLst>
                </a:gridCol>
                <a:gridCol w="1097724">
                  <a:extLst>
                    <a:ext uri="{9D8B030D-6E8A-4147-A177-3AD203B41FA5}">
                      <a16:colId xmlns:a16="http://schemas.microsoft.com/office/drawing/2014/main" val="2546114225"/>
                    </a:ext>
                  </a:extLst>
                </a:gridCol>
                <a:gridCol w="1097724">
                  <a:extLst>
                    <a:ext uri="{9D8B030D-6E8A-4147-A177-3AD203B41FA5}">
                      <a16:colId xmlns:a16="http://schemas.microsoft.com/office/drawing/2014/main" val="2165664104"/>
                    </a:ext>
                  </a:extLst>
                </a:gridCol>
              </a:tblGrid>
              <a:tr h="754004">
                <a:tc>
                  <a:txBody>
                    <a:bodyPr/>
                    <a:lstStyle/>
                    <a:p>
                      <a:endParaRPr lang="en-GB" sz="1600" dirty="0">
                        <a:solidFill>
                          <a:schemeClr val="bg1"/>
                        </a:solidFill>
                        <a:latin typeface="Montserrat Black" panose="00000A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kern="1200" dirty="0">
                          <a:solidFill>
                            <a:schemeClr val="bg1"/>
                          </a:solidFill>
                          <a:latin typeface="Montserrat Black" panose="00000A00000000000000" pitchFamily="2" charset="0"/>
                          <a:ea typeface="+mn-ea"/>
                          <a:cs typeface="+mn-cs"/>
                        </a:rPr>
                        <a:t>Traditional Visibility</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200" kern="1200" dirty="0">
                          <a:solidFill>
                            <a:schemeClr val="bg1"/>
                          </a:solidFill>
                          <a:latin typeface="Montserrat Black" panose="00000A00000000000000" pitchFamily="2" charset="0"/>
                          <a:ea typeface="+mn-ea"/>
                          <a:cs typeface="+mn-cs"/>
                        </a:rPr>
                        <a:t>Social Visibility</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latin typeface="Montserrat Black" panose="00000A00000000000000" pitchFamily="2" charset="0"/>
                          <a:ea typeface="+mn-ea"/>
                          <a:cs typeface="+mn-cs"/>
                        </a:rPr>
                        <a:t>Emotion</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200" kern="1200" dirty="0">
                        <a:solidFill>
                          <a:schemeClr val="bg1"/>
                        </a:solidFill>
                        <a:latin typeface="Montserrat Black" panose="00000A00000000000000" pitchFamily="2" charset="0"/>
                        <a:ea typeface="+mn-ea"/>
                        <a:cs typeface="+mn-cs"/>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latin typeface="Montserrat Black" panose="00000A00000000000000" pitchFamily="2" charset="0"/>
                        <a:ea typeface="+mn-ea"/>
                        <a:cs typeface="+mn-cs"/>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5706897"/>
                  </a:ext>
                </a:extLst>
              </a:tr>
              <a:tr h="741920">
                <a:tc>
                  <a:txBody>
                    <a:bodyPr/>
                    <a:lstStyle/>
                    <a:p>
                      <a:r>
                        <a:rPr lang="en-GB" sz="1600" dirty="0" err="1">
                          <a:solidFill>
                            <a:schemeClr val="bg1"/>
                          </a:solidFill>
                          <a:latin typeface="Montserrat Black" panose="00000A00000000000000" pitchFamily="2" charset="0"/>
                        </a:rPr>
                        <a:t>Hungaroring</a:t>
                      </a:r>
                      <a:endParaRPr lang="en-GB" sz="1600" dirty="0">
                        <a:solidFill>
                          <a:schemeClr val="bg1"/>
                        </a:solidFill>
                        <a:latin typeface="Montserrat Black" panose="00000A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15.9k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543k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7446052"/>
                  </a:ext>
                </a:extLst>
              </a:tr>
              <a:tr h="741920">
                <a:tc>
                  <a:txBody>
                    <a:bodyPr/>
                    <a:lstStyle/>
                    <a:p>
                      <a:r>
                        <a:rPr lang="en-GB" sz="1600" dirty="0">
                          <a:solidFill>
                            <a:schemeClr val="bg1"/>
                          </a:solidFill>
                          <a:latin typeface="Montserrat Black" panose="00000A00000000000000" pitchFamily="2" charset="0"/>
                        </a:rPr>
                        <a:t>Silverstone</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17.1k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451k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9303764"/>
                  </a:ext>
                </a:extLst>
              </a:tr>
              <a:tr h="741920">
                <a:tc>
                  <a:txBody>
                    <a:bodyPr/>
                    <a:lstStyle/>
                    <a:p>
                      <a:r>
                        <a:rPr lang="en-GB" sz="1600" dirty="0">
                          <a:solidFill>
                            <a:schemeClr val="bg1"/>
                          </a:solidFill>
                          <a:latin typeface="Montserrat Black" panose="00000A00000000000000" pitchFamily="2" charset="0"/>
                        </a:rPr>
                        <a:t>Baku</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12.6k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390k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0710691"/>
                  </a:ext>
                </a:extLst>
              </a:tr>
              <a:tr h="741920">
                <a:tc>
                  <a:txBody>
                    <a:bodyPr/>
                    <a:lstStyle/>
                    <a:p>
                      <a:r>
                        <a:rPr lang="en-GB" sz="1600" dirty="0">
                          <a:solidFill>
                            <a:schemeClr val="bg1"/>
                          </a:solidFill>
                          <a:latin typeface="Montserrat Black" panose="00000A00000000000000" pitchFamily="2" charset="0"/>
                        </a:rPr>
                        <a:t>Bahrain</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12.6k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320k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4514866"/>
                  </a:ext>
                </a:extLst>
              </a:tr>
              <a:tr h="741920">
                <a:tc>
                  <a:txBody>
                    <a:bodyPr/>
                    <a:lstStyle/>
                    <a:p>
                      <a:r>
                        <a:rPr lang="en-GB" sz="1600" dirty="0">
                          <a:solidFill>
                            <a:schemeClr val="bg1"/>
                          </a:solidFill>
                          <a:latin typeface="Montserrat Black" panose="00000A00000000000000" pitchFamily="2" charset="0"/>
                        </a:rPr>
                        <a:t>Monaco</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13.0k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295k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9956409"/>
                  </a:ext>
                </a:extLst>
              </a:tr>
              <a:tr h="741920">
                <a:tc>
                  <a:txBody>
                    <a:bodyPr/>
                    <a:lstStyle/>
                    <a:p>
                      <a:r>
                        <a:rPr lang="en-GB" sz="1600" dirty="0" err="1">
                          <a:solidFill>
                            <a:schemeClr val="bg1"/>
                          </a:solidFill>
                          <a:latin typeface="Montserrat Black" panose="00000A00000000000000" pitchFamily="2" charset="0"/>
                        </a:rPr>
                        <a:t>Zandvoort</a:t>
                      </a:r>
                      <a:endParaRPr lang="en-GB" sz="1600" dirty="0">
                        <a:solidFill>
                          <a:schemeClr val="bg1"/>
                        </a:solidFill>
                        <a:latin typeface="Montserrat Black" panose="00000A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11.8k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600" dirty="0">
                          <a:solidFill>
                            <a:schemeClr val="bg1"/>
                          </a:solidFill>
                          <a:latin typeface="Montserrat" panose="00000500000000000000" pitchFamily="2" charset="0"/>
                        </a:rPr>
                        <a:t>246k</a:t>
                      </a: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1600"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dirty="0">
                        <a:solidFill>
                          <a:schemeClr val="bg1"/>
                        </a:solidFill>
                        <a:latin typeface="Montserrat" panose="00000500000000000000" pitchFamily="2" charset="0"/>
                      </a:endParaRPr>
                    </a:p>
                  </a:txBody>
                  <a:tcPr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165090"/>
                  </a:ext>
                </a:extLst>
              </a:tr>
            </a:tbl>
          </a:graphicData>
        </a:graphic>
      </p:graphicFrame>
      <p:graphicFrame>
        <p:nvGraphicFramePr>
          <p:cNvPr id="11" name="Chart 10">
            <a:extLst>
              <a:ext uri="{FF2B5EF4-FFF2-40B4-BE49-F238E27FC236}">
                <a16:creationId xmlns:a16="http://schemas.microsoft.com/office/drawing/2014/main" id="{57155D9A-54B5-4AC3-9BF3-D6B32CDC9587}"/>
              </a:ext>
            </a:extLst>
          </p:cNvPr>
          <p:cNvGraphicFramePr/>
          <p:nvPr>
            <p:extLst>
              <p:ext uri="{D42A27DB-BD31-4B8C-83A1-F6EECF244321}">
                <p14:modId xmlns:p14="http://schemas.microsoft.com/office/powerpoint/2010/main" val="1733374290"/>
              </p:ext>
            </p:extLst>
          </p:nvPr>
        </p:nvGraphicFramePr>
        <p:xfrm>
          <a:off x="8421939" y="1276569"/>
          <a:ext cx="1364711" cy="727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38874A0C-5152-4A92-941B-7413CBCD55C5}"/>
              </a:ext>
            </a:extLst>
          </p:cNvPr>
          <p:cNvGraphicFramePr/>
          <p:nvPr>
            <p:extLst>
              <p:ext uri="{D42A27DB-BD31-4B8C-83A1-F6EECF244321}">
                <p14:modId xmlns:p14="http://schemas.microsoft.com/office/powerpoint/2010/main" val="9398083"/>
              </p:ext>
            </p:extLst>
          </p:nvPr>
        </p:nvGraphicFramePr>
        <p:xfrm>
          <a:off x="8421939" y="2015185"/>
          <a:ext cx="1364711" cy="7277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39AC2FE1-98C3-41D5-8002-9A4182379213}"/>
              </a:ext>
            </a:extLst>
          </p:cNvPr>
          <p:cNvGraphicFramePr/>
          <p:nvPr>
            <p:extLst>
              <p:ext uri="{D42A27DB-BD31-4B8C-83A1-F6EECF244321}">
                <p14:modId xmlns:p14="http://schemas.microsoft.com/office/powerpoint/2010/main" val="3829082000"/>
              </p:ext>
            </p:extLst>
          </p:nvPr>
        </p:nvGraphicFramePr>
        <p:xfrm>
          <a:off x="8421939" y="2768967"/>
          <a:ext cx="1364711" cy="7277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84B0B1C9-B02F-4CB6-B540-D94F6CBE29BA}"/>
              </a:ext>
            </a:extLst>
          </p:cNvPr>
          <p:cNvGraphicFramePr/>
          <p:nvPr>
            <p:extLst>
              <p:ext uri="{D42A27DB-BD31-4B8C-83A1-F6EECF244321}">
                <p14:modId xmlns:p14="http://schemas.microsoft.com/office/powerpoint/2010/main" val="2378159654"/>
              </p:ext>
            </p:extLst>
          </p:nvPr>
        </p:nvGraphicFramePr>
        <p:xfrm>
          <a:off x="8421939" y="3494900"/>
          <a:ext cx="1364711" cy="7277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Chart 36">
            <a:extLst>
              <a:ext uri="{FF2B5EF4-FFF2-40B4-BE49-F238E27FC236}">
                <a16:creationId xmlns:a16="http://schemas.microsoft.com/office/drawing/2014/main" id="{51156F54-931C-4BCD-8F72-0467AEB4A6A5}"/>
              </a:ext>
            </a:extLst>
          </p:cNvPr>
          <p:cNvGraphicFramePr/>
          <p:nvPr>
            <p:extLst>
              <p:ext uri="{D42A27DB-BD31-4B8C-83A1-F6EECF244321}">
                <p14:modId xmlns:p14="http://schemas.microsoft.com/office/powerpoint/2010/main" val="329805340"/>
              </p:ext>
            </p:extLst>
          </p:nvPr>
        </p:nvGraphicFramePr>
        <p:xfrm>
          <a:off x="8421939" y="4239765"/>
          <a:ext cx="1364711" cy="727731"/>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a:extLst>
              <a:ext uri="{FF2B5EF4-FFF2-40B4-BE49-F238E27FC236}">
                <a16:creationId xmlns:a16="http://schemas.microsoft.com/office/drawing/2014/main" id="{68DDFD3C-B8B2-44F2-BF3F-8E687BF4B98F}"/>
              </a:ext>
            </a:extLst>
          </p:cNvPr>
          <p:cNvSpPr/>
          <p:nvPr/>
        </p:nvSpPr>
        <p:spPr>
          <a:xfrm>
            <a:off x="8364883" y="475716"/>
            <a:ext cx="108441" cy="45865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D2CF097-8378-408C-907E-11CE57564011}"/>
              </a:ext>
            </a:extLst>
          </p:cNvPr>
          <p:cNvSpPr/>
          <p:nvPr/>
        </p:nvSpPr>
        <p:spPr>
          <a:xfrm>
            <a:off x="6073309" y="475716"/>
            <a:ext cx="108441" cy="45865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CA25CCE2-99A2-4F9C-9D5E-ACCAE54DC0C1}"/>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E7F4140B-FDDD-4D91-A199-8875989E79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41" name="Table 18">
            <a:extLst>
              <a:ext uri="{FF2B5EF4-FFF2-40B4-BE49-F238E27FC236}">
                <a16:creationId xmlns:a16="http://schemas.microsoft.com/office/drawing/2014/main" id="{A3380530-5AF2-4FB3-A174-5A1FC8D9DA46}"/>
              </a:ext>
            </a:extLst>
          </p:cNvPr>
          <p:cNvGraphicFramePr>
            <a:graphicFrameLocks noGrp="1"/>
          </p:cNvGraphicFramePr>
          <p:nvPr>
            <p:extLst>
              <p:ext uri="{D42A27DB-BD31-4B8C-83A1-F6EECF244321}">
                <p14:modId xmlns:p14="http://schemas.microsoft.com/office/powerpoint/2010/main" val="3337442487"/>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01/03/2021 – 07/09/2021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42" name="TextBox 41">
            <a:extLst>
              <a:ext uri="{FF2B5EF4-FFF2-40B4-BE49-F238E27FC236}">
                <a16:creationId xmlns:a16="http://schemas.microsoft.com/office/drawing/2014/main" id="{894F7E95-97FD-4491-B193-FB852BC626AE}"/>
              </a:ext>
            </a:extLst>
          </p:cNvPr>
          <p:cNvSpPr txBox="1"/>
          <p:nvPr/>
        </p:nvSpPr>
        <p:spPr>
          <a:xfrm>
            <a:off x="9784215" y="1283984"/>
            <a:ext cx="1844728" cy="707886"/>
          </a:xfrm>
          <a:prstGeom prst="rect">
            <a:avLst/>
          </a:prstGeom>
          <a:noFill/>
        </p:spPr>
        <p:txBody>
          <a:bodyPr wrap="square" rtlCol="0">
            <a:spAutoFit/>
          </a:bodyPr>
          <a:lstStyle/>
          <a:p>
            <a:r>
              <a:rPr lang="en-GB" sz="1000" dirty="0" err="1">
                <a:solidFill>
                  <a:schemeClr val="bg1"/>
                </a:solidFill>
                <a:latin typeface="Montserrat" panose="00000500000000000000" pitchFamily="2" charset="0"/>
              </a:rPr>
              <a:t>Ocon</a:t>
            </a:r>
            <a:r>
              <a:rPr lang="en-GB" sz="1000" dirty="0">
                <a:solidFill>
                  <a:schemeClr val="bg1"/>
                </a:solidFill>
                <a:latin typeface="Montserrat" panose="00000500000000000000" pitchFamily="2" charset="0"/>
              </a:rPr>
              <a:t> wins his first race; 5-car crash in turn 1 leads to exciting, open racing with many Hamilton overtakes</a:t>
            </a:r>
          </a:p>
        </p:txBody>
      </p:sp>
      <p:sp>
        <p:nvSpPr>
          <p:cNvPr id="43" name="Rectangle 42">
            <a:extLst>
              <a:ext uri="{FF2B5EF4-FFF2-40B4-BE49-F238E27FC236}">
                <a16:creationId xmlns:a16="http://schemas.microsoft.com/office/drawing/2014/main" id="{26A3BEF6-77BB-4F90-BC04-9C968D13E4F4}"/>
              </a:ext>
            </a:extLst>
          </p:cNvPr>
          <p:cNvSpPr/>
          <p:nvPr/>
        </p:nvSpPr>
        <p:spPr>
          <a:xfrm>
            <a:off x="7229606" y="475716"/>
            <a:ext cx="108441" cy="45865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CD9E1407-A991-4391-8E8E-6F3F396E34AB}"/>
              </a:ext>
            </a:extLst>
          </p:cNvPr>
          <p:cNvSpPr txBox="1"/>
          <p:nvPr/>
        </p:nvSpPr>
        <p:spPr>
          <a:xfrm>
            <a:off x="9784215" y="2027891"/>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Hamilton-Verstappen collision in Lap 1 leads to Max’s early retirement &amp; victory for Lewis</a:t>
            </a:r>
          </a:p>
        </p:txBody>
      </p:sp>
      <p:sp>
        <p:nvSpPr>
          <p:cNvPr id="45" name="TextBox 44">
            <a:extLst>
              <a:ext uri="{FF2B5EF4-FFF2-40B4-BE49-F238E27FC236}">
                <a16:creationId xmlns:a16="http://schemas.microsoft.com/office/drawing/2014/main" id="{7C9EA4C3-EAD2-49BB-A8B4-E03E21D59F59}"/>
              </a:ext>
            </a:extLst>
          </p:cNvPr>
          <p:cNvSpPr txBox="1"/>
          <p:nvPr/>
        </p:nvSpPr>
        <p:spPr>
          <a:xfrm>
            <a:off x="9784215" y="2771798"/>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Tyre malfunctions for Stroll &amp; Verstappen; Hamilton crash after restart; Perez second win </a:t>
            </a:r>
          </a:p>
        </p:txBody>
      </p:sp>
      <p:sp>
        <p:nvSpPr>
          <p:cNvPr id="46" name="TextBox 45">
            <a:extLst>
              <a:ext uri="{FF2B5EF4-FFF2-40B4-BE49-F238E27FC236}">
                <a16:creationId xmlns:a16="http://schemas.microsoft.com/office/drawing/2014/main" id="{4A1A54E2-8F3E-4818-99F1-EF343BAEC78C}"/>
              </a:ext>
            </a:extLst>
          </p:cNvPr>
          <p:cNvSpPr txBox="1"/>
          <p:nvPr/>
        </p:nvSpPr>
        <p:spPr>
          <a:xfrm>
            <a:off x="9784215" y="3515705"/>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Hamilton victory after intense final five laps closely pursued by Verstappen</a:t>
            </a:r>
          </a:p>
        </p:txBody>
      </p:sp>
      <p:sp>
        <p:nvSpPr>
          <p:cNvPr id="47" name="TextBox 46">
            <a:extLst>
              <a:ext uri="{FF2B5EF4-FFF2-40B4-BE49-F238E27FC236}">
                <a16:creationId xmlns:a16="http://schemas.microsoft.com/office/drawing/2014/main" id="{D3F141B9-E0A0-4C82-BFCF-178977D6E797}"/>
              </a:ext>
            </a:extLst>
          </p:cNvPr>
          <p:cNvSpPr txBox="1"/>
          <p:nvPr/>
        </p:nvSpPr>
        <p:spPr>
          <a:xfrm>
            <a:off x="9784215" y="4259610"/>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Monégasque Charles Leclerc retires before race start with gearbox issues after qualifying on pole</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49" name="Chart 48">
            <a:extLst>
              <a:ext uri="{FF2B5EF4-FFF2-40B4-BE49-F238E27FC236}">
                <a16:creationId xmlns:a16="http://schemas.microsoft.com/office/drawing/2014/main" id="{18B2026F-1EBB-4AA1-A405-00255BCA7246}"/>
              </a:ext>
            </a:extLst>
          </p:cNvPr>
          <p:cNvGraphicFramePr/>
          <p:nvPr>
            <p:extLst>
              <p:ext uri="{D42A27DB-BD31-4B8C-83A1-F6EECF244321}">
                <p14:modId xmlns:p14="http://schemas.microsoft.com/office/powerpoint/2010/main" val="1576486665"/>
              </p:ext>
            </p:extLst>
          </p:nvPr>
        </p:nvGraphicFramePr>
        <p:xfrm>
          <a:off x="8426196" y="4980196"/>
          <a:ext cx="1364711" cy="727731"/>
        </p:xfrm>
        <a:graphic>
          <a:graphicData uri="http://schemas.openxmlformats.org/drawingml/2006/chart">
            <c:chart xmlns:c="http://schemas.openxmlformats.org/drawingml/2006/chart" xmlns:r="http://schemas.openxmlformats.org/officeDocument/2006/relationships" r:id="rId10"/>
          </a:graphicData>
        </a:graphic>
      </p:graphicFrame>
      <p:sp>
        <p:nvSpPr>
          <p:cNvPr id="50" name="TextBox 49">
            <a:extLst>
              <a:ext uri="{FF2B5EF4-FFF2-40B4-BE49-F238E27FC236}">
                <a16:creationId xmlns:a16="http://schemas.microsoft.com/office/drawing/2014/main" id="{0EF545EA-CDFD-43E0-926E-4F2D6F052991}"/>
              </a:ext>
            </a:extLst>
          </p:cNvPr>
          <p:cNvSpPr txBox="1"/>
          <p:nvPr/>
        </p:nvSpPr>
        <p:spPr>
          <a:xfrm>
            <a:off x="9788472" y="5000041"/>
            <a:ext cx="1844728" cy="707886"/>
          </a:xfrm>
          <a:prstGeom prst="rect">
            <a:avLst/>
          </a:prstGeom>
          <a:noFill/>
        </p:spPr>
        <p:txBody>
          <a:bodyPr wrap="square" rtlCol="0">
            <a:spAutoFit/>
          </a:bodyPr>
          <a:lstStyle/>
          <a:p>
            <a:r>
              <a:rPr lang="en-GB" sz="1000" dirty="0">
                <a:solidFill>
                  <a:schemeClr val="bg1"/>
                </a:solidFill>
                <a:latin typeface="Montserrat" panose="00000500000000000000" pitchFamily="2" charset="0"/>
              </a:rPr>
              <a:t>Dutch driver Verstappen wins in front of a packed crowd in the Netherlands’ first Grand Prix since 1985</a:t>
            </a:r>
          </a:p>
        </p:txBody>
      </p:sp>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Race By Race Comparison</a:t>
            </a:r>
          </a:p>
        </p:txBody>
      </p:sp>
    </p:spTree>
    <p:extLst>
      <p:ext uri="{BB962C8B-B14F-4D97-AF65-F5344CB8AC3E}">
        <p14:creationId xmlns:p14="http://schemas.microsoft.com/office/powerpoint/2010/main" val="272549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A3610C-FA3D-4449-AF84-713FCAD276E4}"/>
              </a:ext>
            </a:extLst>
          </p:cNvPr>
          <p:cNvPicPr>
            <a:picLocks noChangeAspect="1"/>
          </p:cNvPicPr>
          <p:nvPr/>
        </p:nvPicPr>
        <p:blipFill>
          <a:blip r:embed="rId2">
            <a:clrChange>
              <a:clrFrom>
                <a:srgbClr val="000000"/>
              </a:clrFrom>
              <a:clrTo>
                <a:srgbClr val="000000">
                  <a:alpha val="0"/>
                </a:srgbClr>
              </a:clrTo>
            </a:clrChange>
          </a:blip>
          <a:stretch>
            <a:fillRect/>
          </a:stretch>
        </p:blipFill>
        <p:spPr>
          <a:xfrm rot="2681228">
            <a:off x="6974231" y="793221"/>
            <a:ext cx="3739068" cy="2493958"/>
          </a:xfrm>
          <a:prstGeom prst="rect">
            <a:avLst/>
          </a:prstGeom>
        </p:spPr>
      </p:pic>
      <p:graphicFrame>
        <p:nvGraphicFramePr>
          <p:cNvPr id="32" name="Table 32">
            <a:extLst>
              <a:ext uri="{FF2B5EF4-FFF2-40B4-BE49-F238E27FC236}">
                <a16:creationId xmlns:a16="http://schemas.microsoft.com/office/drawing/2014/main" id="{F971E147-FE4D-4AE3-BB3F-1D52C6323647}"/>
              </a:ext>
            </a:extLst>
          </p:cNvPr>
          <p:cNvGraphicFramePr>
            <a:graphicFrameLocks noGrp="1"/>
          </p:cNvGraphicFramePr>
          <p:nvPr>
            <p:extLst>
              <p:ext uri="{D42A27DB-BD31-4B8C-83A1-F6EECF244321}">
                <p14:modId xmlns:p14="http://schemas.microsoft.com/office/powerpoint/2010/main" val="977298315"/>
              </p:ext>
            </p:extLst>
          </p:nvPr>
        </p:nvGraphicFramePr>
        <p:xfrm>
          <a:off x="517358" y="1154879"/>
          <a:ext cx="2707104" cy="1188720"/>
        </p:xfrm>
        <a:graphic>
          <a:graphicData uri="http://schemas.openxmlformats.org/drawingml/2006/table">
            <a:tbl>
              <a:tblPr firstRow="1" bandRow="1">
                <a:tableStyleId>{5C22544A-7EE6-4342-B048-85BDC9FD1C3A}</a:tableStyleId>
              </a:tblPr>
              <a:tblGrid>
                <a:gridCol w="902368">
                  <a:extLst>
                    <a:ext uri="{9D8B030D-6E8A-4147-A177-3AD203B41FA5}">
                      <a16:colId xmlns:a16="http://schemas.microsoft.com/office/drawing/2014/main" val="1946621990"/>
                    </a:ext>
                  </a:extLst>
                </a:gridCol>
                <a:gridCol w="902368">
                  <a:extLst>
                    <a:ext uri="{9D8B030D-6E8A-4147-A177-3AD203B41FA5}">
                      <a16:colId xmlns:a16="http://schemas.microsoft.com/office/drawing/2014/main" val="1544250449"/>
                    </a:ext>
                  </a:extLst>
                </a:gridCol>
                <a:gridCol w="902368">
                  <a:extLst>
                    <a:ext uri="{9D8B030D-6E8A-4147-A177-3AD203B41FA5}">
                      <a16:colId xmlns:a16="http://schemas.microsoft.com/office/drawing/2014/main" val="2118805373"/>
                    </a:ext>
                  </a:extLst>
                </a:gridCol>
              </a:tblGrid>
              <a:tr h="361006">
                <a:tc rowSpan="2">
                  <a:txBody>
                    <a:bodyPr/>
                    <a:lstStyle/>
                    <a:p>
                      <a:r>
                        <a:rPr lang="en-GB" sz="2400" dirty="0">
                          <a:latin typeface="Montserrat" panose="00000500000000000000" pitchFamily="2" charset="0"/>
                        </a:rPr>
                        <a:t>11.8k</a:t>
                      </a:r>
                    </a:p>
                    <a:p>
                      <a:r>
                        <a:rPr lang="en-GB" sz="800" dirty="0">
                          <a:latin typeface="Montserrat" panose="00000500000000000000" pitchFamily="2" charset="0"/>
                        </a:rPr>
                        <a:t>TRADITIONAL</a:t>
                      </a:r>
                    </a:p>
                    <a:p>
                      <a:r>
                        <a:rPr lang="en-GB" sz="800" dirty="0">
                          <a:latin typeface="Montserrat" panose="00000500000000000000" pitchFamily="2" charset="0"/>
                        </a:rPr>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endParaRPr lang="en-GB" sz="1000" dirty="0">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000" dirty="0">
                          <a:latin typeface="Montserrat" panose="00000500000000000000" pitchFamily="2" charset="0"/>
                        </a:rPr>
                        <a:t>33% 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7553505"/>
                  </a:ext>
                </a:extLst>
              </a:tr>
              <a:tr h="361006">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14% 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06259745"/>
                  </a:ext>
                </a:extLst>
              </a:tr>
            </a:tbl>
          </a:graphicData>
        </a:graphic>
      </p:graphicFrame>
      <p:graphicFrame>
        <p:nvGraphicFramePr>
          <p:cNvPr id="47" name="Table 32">
            <a:extLst>
              <a:ext uri="{FF2B5EF4-FFF2-40B4-BE49-F238E27FC236}">
                <a16:creationId xmlns:a16="http://schemas.microsoft.com/office/drawing/2014/main" id="{590AEFB9-F4E6-44D1-9218-1FF045774AC2}"/>
              </a:ext>
            </a:extLst>
          </p:cNvPr>
          <p:cNvGraphicFramePr>
            <a:graphicFrameLocks noGrp="1"/>
          </p:cNvGraphicFramePr>
          <p:nvPr>
            <p:extLst>
              <p:ext uri="{D42A27DB-BD31-4B8C-83A1-F6EECF244321}">
                <p14:modId xmlns:p14="http://schemas.microsoft.com/office/powerpoint/2010/main" val="4117569516"/>
              </p:ext>
            </p:extLst>
          </p:nvPr>
        </p:nvGraphicFramePr>
        <p:xfrm>
          <a:off x="3388896" y="1154879"/>
          <a:ext cx="2707104" cy="792480"/>
        </p:xfrm>
        <a:graphic>
          <a:graphicData uri="http://schemas.openxmlformats.org/drawingml/2006/table">
            <a:tbl>
              <a:tblPr firstRow="1" bandRow="1">
                <a:tableStyleId>{5C22544A-7EE6-4342-B048-85BDC9FD1C3A}</a:tableStyleId>
              </a:tblPr>
              <a:tblGrid>
                <a:gridCol w="1132304">
                  <a:extLst>
                    <a:ext uri="{9D8B030D-6E8A-4147-A177-3AD203B41FA5}">
                      <a16:colId xmlns:a16="http://schemas.microsoft.com/office/drawing/2014/main" val="1225690961"/>
                    </a:ext>
                  </a:extLst>
                </a:gridCol>
                <a:gridCol w="672432">
                  <a:extLst>
                    <a:ext uri="{9D8B030D-6E8A-4147-A177-3AD203B41FA5}">
                      <a16:colId xmlns:a16="http://schemas.microsoft.com/office/drawing/2014/main" val="1297775001"/>
                    </a:ext>
                  </a:extLst>
                </a:gridCol>
                <a:gridCol w="902368">
                  <a:extLst>
                    <a:ext uri="{9D8B030D-6E8A-4147-A177-3AD203B41FA5}">
                      <a16:colId xmlns:a16="http://schemas.microsoft.com/office/drawing/2014/main" val="3074751973"/>
                    </a:ext>
                  </a:extLst>
                </a:gridCol>
              </a:tblGrid>
              <a:tr h="36100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246k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000" dirty="0">
                          <a:latin typeface="Montserrat" panose="00000500000000000000" pitchFamily="2" charset="0"/>
                        </a:rPr>
                        <a:t>36% 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7553505"/>
                  </a:ext>
                </a:extLst>
              </a:tr>
              <a:tr h="361006">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12% 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06259745"/>
                  </a:ext>
                </a:extLst>
              </a:tr>
            </a:tbl>
          </a:graphicData>
        </a:graphic>
      </p:graphicFrame>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6097604" cy="523220"/>
          </a:xfrm>
          <a:prstGeom prst="rect">
            <a:avLst/>
          </a:prstGeom>
          <a:noFill/>
        </p:spPr>
        <p:txBody>
          <a:bodyPr wrap="square">
            <a:spAutoFit/>
          </a:bodyPr>
          <a:lstStyle/>
          <a:p>
            <a:pPr algn="l"/>
            <a:r>
              <a:rPr lang="en-GB" sz="2800" b="1" i="0" dirty="0" err="1">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Zandvoort</a:t>
            </a:r>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 in Focus</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 name="Straight Connector 2">
            <a:extLst>
              <a:ext uri="{FF2B5EF4-FFF2-40B4-BE49-F238E27FC236}">
                <a16:creationId xmlns:a16="http://schemas.microsoft.com/office/drawing/2014/main" id="{386ED826-B548-4AD3-A91C-A4F09CF090FF}"/>
              </a:ext>
            </a:extLst>
          </p:cNvPr>
          <p:cNvCxnSpPr>
            <a:cxnSpLocks/>
          </p:cNvCxnSpPr>
          <p:nvPr/>
        </p:nvCxnSpPr>
        <p:spPr>
          <a:xfrm>
            <a:off x="8162925" y="1170814"/>
            <a:ext cx="161925" cy="149403"/>
          </a:xfrm>
          <a:prstGeom prst="line">
            <a:avLst/>
          </a:prstGeom>
          <a:ln w="38100">
            <a:solidFill>
              <a:srgbClr val="E106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AF51FD-DB73-4276-964C-76DF3D50660F}"/>
              </a:ext>
            </a:extLst>
          </p:cNvPr>
          <p:cNvSpPr txBox="1"/>
          <p:nvPr/>
        </p:nvSpPr>
        <p:spPr>
          <a:xfrm>
            <a:off x="6637686" y="3156961"/>
            <a:ext cx="2604804" cy="523220"/>
          </a:xfrm>
          <a:prstGeom prst="rect">
            <a:avLst/>
          </a:prstGeom>
          <a:noFill/>
        </p:spPr>
        <p:txBody>
          <a:bodyPr wrap="square" rtlCol="0">
            <a:spAutoFit/>
          </a:bodyPr>
          <a:lstStyle/>
          <a:p>
            <a:r>
              <a:rPr lang="en-GB" sz="1400" b="1" dirty="0">
                <a:solidFill>
                  <a:schemeClr val="bg1"/>
                </a:solidFill>
                <a:latin typeface="Montserrat" panose="00000500000000000000" pitchFamily="2" charset="0"/>
              </a:rPr>
              <a:t>KEY MOMENT</a:t>
            </a:r>
          </a:p>
          <a:p>
            <a:r>
              <a:rPr lang="en-GB" sz="1400" b="1" dirty="0">
                <a:solidFill>
                  <a:schemeClr val="bg1"/>
                </a:solidFill>
                <a:latin typeface="Montserrat" panose="00000500000000000000" pitchFamily="2" charset="0"/>
              </a:rPr>
              <a:t>LAP 72: HOME VICTORY</a:t>
            </a:r>
          </a:p>
        </p:txBody>
      </p:sp>
      <p:graphicFrame>
        <p:nvGraphicFramePr>
          <p:cNvPr id="19" name="Chart 18">
            <a:extLst>
              <a:ext uri="{FF2B5EF4-FFF2-40B4-BE49-F238E27FC236}">
                <a16:creationId xmlns:a16="http://schemas.microsoft.com/office/drawing/2014/main" id="{9C2D3C3E-0FD3-447D-A066-FE41CEA6951C}"/>
              </a:ext>
            </a:extLst>
          </p:cNvPr>
          <p:cNvGraphicFramePr/>
          <p:nvPr>
            <p:extLst>
              <p:ext uri="{D42A27DB-BD31-4B8C-83A1-F6EECF244321}">
                <p14:modId xmlns:p14="http://schemas.microsoft.com/office/powerpoint/2010/main" val="2680314865"/>
              </p:ext>
            </p:extLst>
          </p:nvPr>
        </p:nvGraphicFramePr>
        <p:xfrm>
          <a:off x="428244" y="4047519"/>
          <a:ext cx="5667755" cy="2077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60A849DB-DAFB-4606-8243-2B10568B7DBC}"/>
              </a:ext>
            </a:extLst>
          </p:cNvPr>
          <p:cNvGraphicFramePr/>
          <p:nvPr>
            <p:extLst>
              <p:ext uri="{D42A27DB-BD31-4B8C-83A1-F6EECF244321}">
                <p14:modId xmlns:p14="http://schemas.microsoft.com/office/powerpoint/2010/main" val="2828708225"/>
              </p:ext>
            </p:extLst>
          </p:nvPr>
        </p:nvGraphicFramePr>
        <p:xfrm>
          <a:off x="6637686" y="4683178"/>
          <a:ext cx="2431863" cy="11715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Table 32">
            <a:extLst>
              <a:ext uri="{FF2B5EF4-FFF2-40B4-BE49-F238E27FC236}">
                <a16:creationId xmlns:a16="http://schemas.microsoft.com/office/drawing/2014/main" id="{090F3B6D-DD08-4735-B430-8D45036CF4EB}"/>
              </a:ext>
            </a:extLst>
          </p:cNvPr>
          <p:cNvGraphicFramePr>
            <a:graphicFrameLocks noGrp="1"/>
          </p:cNvGraphicFramePr>
          <p:nvPr>
            <p:extLst>
              <p:ext uri="{D42A27DB-BD31-4B8C-83A1-F6EECF244321}">
                <p14:modId xmlns:p14="http://schemas.microsoft.com/office/powerpoint/2010/main" val="1011218223"/>
              </p:ext>
            </p:extLst>
          </p:nvPr>
        </p:nvGraphicFramePr>
        <p:xfrm>
          <a:off x="6743735" y="3783843"/>
          <a:ext cx="2316090" cy="914400"/>
        </p:xfrm>
        <a:graphic>
          <a:graphicData uri="http://schemas.openxmlformats.org/drawingml/2006/table">
            <a:tbl>
              <a:tblPr firstRow="1" bandRow="1">
                <a:tableStyleId>{5C22544A-7EE6-4342-B048-85BDC9FD1C3A}</a:tableStyleId>
              </a:tblPr>
              <a:tblGrid>
                <a:gridCol w="1158045">
                  <a:extLst>
                    <a:ext uri="{9D8B030D-6E8A-4147-A177-3AD203B41FA5}">
                      <a16:colId xmlns:a16="http://schemas.microsoft.com/office/drawing/2014/main" val="1946621990"/>
                    </a:ext>
                  </a:extLst>
                </a:gridCol>
                <a:gridCol w="1158045">
                  <a:extLst>
                    <a:ext uri="{9D8B030D-6E8A-4147-A177-3AD203B41FA5}">
                      <a16:colId xmlns:a16="http://schemas.microsoft.com/office/drawing/2014/main" val="1225690961"/>
                    </a:ext>
                  </a:extLst>
                </a:gridCol>
              </a:tblGrid>
              <a:tr h="836694">
                <a:tc>
                  <a:txBody>
                    <a:bodyPr/>
                    <a:lstStyle/>
                    <a:p>
                      <a:pPr algn="ctr"/>
                      <a:r>
                        <a:rPr lang="en-GB" sz="2400" dirty="0">
                          <a:latin typeface="Montserrat" panose="00000500000000000000" pitchFamily="2" charset="0"/>
                        </a:rPr>
                        <a:t>44k</a:t>
                      </a:r>
                    </a:p>
                    <a:p>
                      <a:pPr algn="ctr"/>
                      <a:r>
                        <a:rPr lang="en-GB" sz="1000" dirty="0">
                          <a:latin typeface="Montserrat" panose="00000500000000000000" pitchFamily="2" charset="0"/>
                        </a:rPr>
                        <a:t>SOCIAL</a:t>
                      </a:r>
                    </a:p>
                    <a:p>
                      <a:pPr algn="ctr"/>
                      <a:r>
                        <a:rPr lang="en-GB" sz="1000" dirty="0">
                          <a:latin typeface="Montserrat" panose="00000500000000000000" pitchFamily="2" charset="0"/>
                        </a:rPr>
                        <a:t>MENTIONS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OF ALL SOCIAL DISCUSSION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37553505"/>
                  </a:ext>
                </a:extLst>
              </a:tr>
            </a:tbl>
          </a:graphicData>
        </a:graphic>
      </p:graphicFrame>
      <p:graphicFrame>
        <p:nvGraphicFramePr>
          <p:cNvPr id="45" name="Chart 44">
            <a:extLst>
              <a:ext uri="{FF2B5EF4-FFF2-40B4-BE49-F238E27FC236}">
                <a16:creationId xmlns:a16="http://schemas.microsoft.com/office/drawing/2014/main" id="{F6FFDF16-3F9B-498E-AB7F-3FD52455B2E3}"/>
              </a:ext>
            </a:extLst>
          </p:cNvPr>
          <p:cNvGraphicFramePr/>
          <p:nvPr>
            <p:extLst>
              <p:ext uri="{D42A27DB-BD31-4B8C-83A1-F6EECF244321}">
                <p14:modId xmlns:p14="http://schemas.microsoft.com/office/powerpoint/2010/main" val="2153457566"/>
              </p:ext>
            </p:extLst>
          </p:nvPr>
        </p:nvGraphicFramePr>
        <p:xfrm>
          <a:off x="1438275" y="1185563"/>
          <a:ext cx="933450" cy="7277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Chart 45">
            <a:extLst>
              <a:ext uri="{FF2B5EF4-FFF2-40B4-BE49-F238E27FC236}">
                <a16:creationId xmlns:a16="http://schemas.microsoft.com/office/drawing/2014/main" id="{8EA9CC98-AEFF-4828-8916-1CBD57F79197}"/>
              </a:ext>
            </a:extLst>
          </p:cNvPr>
          <p:cNvGraphicFramePr/>
          <p:nvPr>
            <p:extLst>
              <p:ext uri="{D42A27DB-BD31-4B8C-83A1-F6EECF244321}">
                <p14:modId xmlns:p14="http://schemas.microsoft.com/office/powerpoint/2010/main" val="2414150701"/>
              </p:ext>
            </p:extLst>
          </p:nvPr>
        </p:nvGraphicFramePr>
        <p:xfrm>
          <a:off x="4226446" y="1195476"/>
          <a:ext cx="933450" cy="7277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Chart 53">
            <a:extLst>
              <a:ext uri="{FF2B5EF4-FFF2-40B4-BE49-F238E27FC236}">
                <a16:creationId xmlns:a16="http://schemas.microsoft.com/office/drawing/2014/main" id="{7D38AF78-99EC-44A7-B103-4CE05C879A0E}"/>
              </a:ext>
            </a:extLst>
          </p:cNvPr>
          <p:cNvGraphicFramePr/>
          <p:nvPr>
            <p:extLst>
              <p:ext uri="{D42A27DB-BD31-4B8C-83A1-F6EECF244321}">
                <p14:modId xmlns:p14="http://schemas.microsoft.com/office/powerpoint/2010/main" val="3019817932"/>
              </p:ext>
            </p:extLst>
          </p:nvPr>
        </p:nvGraphicFramePr>
        <p:xfrm>
          <a:off x="515938" y="2347911"/>
          <a:ext cx="2704267" cy="128866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Chart 54">
            <a:extLst>
              <a:ext uri="{FF2B5EF4-FFF2-40B4-BE49-F238E27FC236}">
                <a16:creationId xmlns:a16="http://schemas.microsoft.com/office/drawing/2014/main" id="{EE57F9F2-8AC1-4034-BDAF-D43B1ECAAD29}"/>
              </a:ext>
            </a:extLst>
          </p:cNvPr>
          <p:cNvGraphicFramePr/>
          <p:nvPr>
            <p:extLst>
              <p:ext uri="{D42A27DB-BD31-4B8C-83A1-F6EECF244321}">
                <p14:modId xmlns:p14="http://schemas.microsoft.com/office/powerpoint/2010/main" val="1579068318"/>
              </p:ext>
            </p:extLst>
          </p:nvPr>
        </p:nvGraphicFramePr>
        <p:xfrm>
          <a:off x="3388896" y="2347911"/>
          <a:ext cx="2704267" cy="1288667"/>
        </p:xfrm>
        <a:graphic>
          <a:graphicData uri="http://schemas.openxmlformats.org/drawingml/2006/chart">
            <c:chart xmlns:c="http://schemas.openxmlformats.org/drawingml/2006/chart" xmlns:r="http://schemas.openxmlformats.org/officeDocument/2006/relationships" r:id="rId9"/>
          </a:graphicData>
        </a:graphic>
      </p:graphicFrame>
      <p:sp>
        <p:nvSpPr>
          <p:cNvPr id="56" name="TextBox 55">
            <a:extLst>
              <a:ext uri="{FF2B5EF4-FFF2-40B4-BE49-F238E27FC236}">
                <a16:creationId xmlns:a16="http://schemas.microsoft.com/office/drawing/2014/main" id="{C0D83A5E-8D84-416F-B71E-F0DA23426B36}"/>
              </a:ext>
            </a:extLst>
          </p:cNvPr>
          <p:cNvSpPr txBox="1"/>
          <p:nvPr/>
        </p:nvSpPr>
        <p:spPr>
          <a:xfrm>
            <a:off x="428245" y="2040200"/>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MARKETS (MENTIONS)</a:t>
            </a:r>
          </a:p>
        </p:txBody>
      </p:sp>
      <p:sp>
        <p:nvSpPr>
          <p:cNvPr id="57" name="TextBox 56">
            <a:extLst>
              <a:ext uri="{FF2B5EF4-FFF2-40B4-BE49-F238E27FC236}">
                <a16:creationId xmlns:a16="http://schemas.microsoft.com/office/drawing/2014/main" id="{F6ADBE96-EAE5-41CB-81ED-C0F414B8655C}"/>
              </a:ext>
            </a:extLst>
          </p:cNvPr>
          <p:cNvSpPr txBox="1"/>
          <p:nvPr/>
        </p:nvSpPr>
        <p:spPr>
          <a:xfrm>
            <a:off x="3308746" y="2040200"/>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INFLUENCERS (REACH)</a:t>
            </a:r>
          </a:p>
        </p:txBody>
      </p:sp>
      <p:sp>
        <p:nvSpPr>
          <p:cNvPr id="58" name="TextBox 57">
            <a:extLst>
              <a:ext uri="{FF2B5EF4-FFF2-40B4-BE49-F238E27FC236}">
                <a16:creationId xmlns:a16="http://schemas.microsoft.com/office/drawing/2014/main" id="{B4DA020E-6F62-4B44-B0DA-94E94AB5319A}"/>
              </a:ext>
            </a:extLst>
          </p:cNvPr>
          <p:cNvSpPr txBox="1"/>
          <p:nvPr/>
        </p:nvSpPr>
        <p:spPr>
          <a:xfrm>
            <a:off x="428245" y="3820646"/>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AUDIENCE RESPONSE OVER TIME</a:t>
            </a:r>
          </a:p>
        </p:txBody>
      </p:sp>
      <p:sp>
        <p:nvSpPr>
          <p:cNvPr id="4" name="TextBox 3">
            <a:extLst>
              <a:ext uri="{FF2B5EF4-FFF2-40B4-BE49-F238E27FC236}">
                <a16:creationId xmlns:a16="http://schemas.microsoft.com/office/drawing/2014/main" id="{3AC04AF2-0319-4D45-AE3D-80D51F1FE56E}"/>
              </a:ext>
            </a:extLst>
          </p:cNvPr>
          <p:cNvSpPr txBox="1"/>
          <p:nvPr/>
        </p:nvSpPr>
        <p:spPr>
          <a:xfrm>
            <a:off x="9153377" y="3177281"/>
            <a:ext cx="2405203" cy="2708434"/>
          </a:xfrm>
          <a:prstGeom prst="rect">
            <a:avLst/>
          </a:prstGeom>
          <a:noFill/>
        </p:spPr>
        <p:txBody>
          <a:bodyPr wrap="square" rtlCol="0">
            <a:spAutoFit/>
          </a:bodyPr>
          <a:lstStyle/>
          <a:p>
            <a:r>
              <a:rPr lang="en-GB" sz="1000" dirty="0">
                <a:solidFill>
                  <a:schemeClr val="bg1"/>
                </a:solidFill>
                <a:latin typeface="Montserrat" panose="00000500000000000000" pitchFamily="2" charset="0"/>
              </a:rPr>
              <a:t>At the end of a strategy-focussed race with few overtakes, the result itself was the standout topic of discussion on social channels. Verstappen’s victory pushed him above Hamilton in the Driver’s Championship, solidifying what many have seen as a dominant performance this season.</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A packed crowd of orange-clad Dutch fans cheering for Verstappen brought what journalists describe as a “carnival atmosphere” to </a:t>
            </a:r>
            <a:r>
              <a:rPr lang="en-GB" sz="1000" dirty="0" err="1">
                <a:solidFill>
                  <a:schemeClr val="bg1"/>
                </a:solidFill>
                <a:latin typeface="Montserrat" panose="00000500000000000000" pitchFamily="2" charset="0"/>
              </a:rPr>
              <a:t>Zandwoort</a:t>
            </a:r>
            <a:r>
              <a:rPr lang="en-GB" sz="1000" dirty="0">
                <a:solidFill>
                  <a:schemeClr val="bg1"/>
                </a:solidFill>
                <a:latin typeface="Montserrat" panose="00000500000000000000" pitchFamily="2" charset="0"/>
              </a:rPr>
              <a:t>, in contrast to what many fans on social called a “boring” race.</a:t>
            </a:r>
          </a:p>
        </p:txBody>
      </p:sp>
      <p:sp>
        <p:nvSpPr>
          <p:cNvPr id="30" name="Rectangle 29">
            <a:extLst>
              <a:ext uri="{FF2B5EF4-FFF2-40B4-BE49-F238E27FC236}">
                <a16:creationId xmlns:a16="http://schemas.microsoft.com/office/drawing/2014/main" id="{6CA2E59D-5FB6-49C1-A19C-152CCAB722F0}"/>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FF946051-18EC-4386-8D95-859C2DCBF4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33" name="Table 18">
            <a:extLst>
              <a:ext uri="{FF2B5EF4-FFF2-40B4-BE49-F238E27FC236}">
                <a16:creationId xmlns:a16="http://schemas.microsoft.com/office/drawing/2014/main" id="{919B0355-8170-438F-BB76-EA7ECDB5734D}"/>
              </a:ext>
            </a:extLst>
          </p:cNvPr>
          <p:cNvGraphicFramePr>
            <a:graphicFrameLocks noGrp="1"/>
          </p:cNvGraphicFramePr>
          <p:nvPr>
            <p:extLst>
              <p:ext uri="{D42A27DB-BD31-4B8C-83A1-F6EECF244321}">
                <p14:modId xmlns:p14="http://schemas.microsoft.com/office/powerpoint/2010/main" val="2165369929"/>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05/09/2021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cxnSp>
        <p:nvCxnSpPr>
          <p:cNvPr id="38" name="Connector: Elbow 37">
            <a:extLst>
              <a:ext uri="{FF2B5EF4-FFF2-40B4-BE49-F238E27FC236}">
                <a16:creationId xmlns:a16="http://schemas.microsoft.com/office/drawing/2014/main" id="{0C9DB923-E084-4354-B06C-58F3D8390FFE}"/>
              </a:ext>
            </a:extLst>
          </p:cNvPr>
          <p:cNvCxnSpPr>
            <a:cxnSpLocks/>
          </p:cNvCxnSpPr>
          <p:nvPr/>
        </p:nvCxnSpPr>
        <p:spPr>
          <a:xfrm rot="5400000" flipH="1" flipV="1">
            <a:off x="6677746" y="1668773"/>
            <a:ext cx="1694335" cy="1096754"/>
          </a:xfrm>
          <a:prstGeom prst="bentConnector3">
            <a:avLst>
              <a:gd name="adj1" fmla="val 99721"/>
            </a:avLst>
          </a:prstGeom>
          <a:ln w="50800">
            <a:solidFill>
              <a:srgbClr val="E10600"/>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4DF3C79A-DA8E-48E3-A9C4-B89577B8BE15}"/>
              </a:ext>
            </a:extLst>
          </p:cNvPr>
          <p:cNvSpPr/>
          <p:nvPr/>
        </p:nvSpPr>
        <p:spPr>
          <a:xfrm>
            <a:off x="6504901" y="3064317"/>
            <a:ext cx="5145156" cy="2940235"/>
          </a:xfrm>
          <a:prstGeom prst="roundRect">
            <a:avLst>
              <a:gd name="adj" fmla="val 8156"/>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933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397806C-76E6-43DA-B1E7-BF6A24BD6B30}"/>
              </a:ext>
            </a:extLst>
          </p:cNvPr>
          <p:cNvCxnSpPr>
            <a:cxnSpLocks/>
          </p:cNvCxnSpPr>
          <p:nvPr/>
        </p:nvCxnSpPr>
        <p:spPr>
          <a:xfrm flipV="1">
            <a:off x="7018280" y="1812204"/>
            <a:ext cx="4645925" cy="365514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45443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Trending Topics | </a:t>
            </a:r>
            <a:r>
              <a:rPr lang="en-GB" sz="2800" b="1" i="0" dirty="0" err="1">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Zandvoort</a:t>
            </a:r>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4" name="Chart 3">
            <a:extLst>
              <a:ext uri="{FF2B5EF4-FFF2-40B4-BE49-F238E27FC236}">
                <a16:creationId xmlns:a16="http://schemas.microsoft.com/office/drawing/2014/main" id="{52473F3C-6DE9-424B-A3A3-D4AD397BBFA6}"/>
              </a:ext>
            </a:extLst>
          </p:cNvPr>
          <p:cNvGraphicFramePr/>
          <p:nvPr>
            <p:extLst>
              <p:ext uri="{D42A27DB-BD31-4B8C-83A1-F6EECF244321}">
                <p14:modId xmlns:p14="http://schemas.microsoft.com/office/powerpoint/2010/main" val="2844431299"/>
              </p:ext>
            </p:extLst>
          </p:nvPr>
        </p:nvGraphicFramePr>
        <p:xfrm>
          <a:off x="6522796" y="1566017"/>
          <a:ext cx="5374914" cy="423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F3B6F5A-DFE0-4267-9E74-2B74D0C96C2C}"/>
              </a:ext>
            </a:extLst>
          </p:cNvPr>
          <p:cNvSpPr txBox="1"/>
          <p:nvPr/>
        </p:nvSpPr>
        <p:spPr>
          <a:xfrm>
            <a:off x="6153464" y="1566017"/>
            <a:ext cx="369332" cy="1408411"/>
          </a:xfrm>
          <a:prstGeom prst="rect">
            <a:avLst/>
          </a:prstGeom>
          <a:noFill/>
        </p:spPr>
        <p:txBody>
          <a:bodyPr vert="vert" wrap="square" rtlCol="0">
            <a:spAutoFit/>
          </a:bodyPr>
          <a:lstStyle/>
          <a:p>
            <a:r>
              <a:rPr lang="en-GB" sz="1200" dirty="0">
                <a:solidFill>
                  <a:schemeClr val="bg1"/>
                </a:solidFill>
                <a:latin typeface="Montserrat" panose="00000500000000000000" pitchFamily="2" charset="0"/>
              </a:rPr>
              <a:t>Social Mentions</a:t>
            </a:r>
          </a:p>
        </p:txBody>
      </p:sp>
      <p:sp>
        <p:nvSpPr>
          <p:cNvPr id="13" name="TextBox 12">
            <a:extLst>
              <a:ext uri="{FF2B5EF4-FFF2-40B4-BE49-F238E27FC236}">
                <a16:creationId xmlns:a16="http://schemas.microsoft.com/office/drawing/2014/main" id="{15B7124C-E831-4700-B0EF-EC6C9096C610}"/>
              </a:ext>
            </a:extLst>
          </p:cNvPr>
          <p:cNvSpPr txBox="1"/>
          <p:nvPr/>
        </p:nvSpPr>
        <p:spPr>
          <a:xfrm>
            <a:off x="10068911" y="5803951"/>
            <a:ext cx="1828800" cy="276999"/>
          </a:xfrm>
          <a:prstGeom prst="rect">
            <a:avLst/>
          </a:prstGeom>
          <a:noFill/>
        </p:spPr>
        <p:txBody>
          <a:bodyPr vert="horz" wrap="square" rtlCol="0">
            <a:spAutoFit/>
          </a:bodyPr>
          <a:lstStyle/>
          <a:p>
            <a:r>
              <a:rPr lang="en-GB" sz="1200" dirty="0">
                <a:solidFill>
                  <a:schemeClr val="bg1"/>
                </a:solidFill>
                <a:latin typeface="Montserrat" panose="00000500000000000000" pitchFamily="2" charset="0"/>
              </a:rPr>
              <a:t>Traditional Mentions</a:t>
            </a:r>
          </a:p>
        </p:txBody>
      </p:sp>
      <p:sp>
        <p:nvSpPr>
          <p:cNvPr id="16" name="TextBox 15">
            <a:extLst>
              <a:ext uri="{FF2B5EF4-FFF2-40B4-BE49-F238E27FC236}">
                <a16:creationId xmlns:a16="http://schemas.microsoft.com/office/drawing/2014/main" id="{97EC57D5-ADE5-4092-A3B6-1CA53E705F3B}"/>
              </a:ext>
            </a:extLst>
          </p:cNvPr>
          <p:cNvSpPr txBox="1"/>
          <p:nvPr/>
        </p:nvSpPr>
        <p:spPr>
          <a:xfrm>
            <a:off x="428245" y="3546326"/>
            <a:ext cx="2604804"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MOST USED KEYWORDS</a:t>
            </a:r>
          </a:p>
        </p:txBody>
      </p:sp>
      <p:sp>
        <p:nvSpPr>
          <p:cNvPr id="17" name="TextBox 16">
            <a:extLst>
              <a:ext uri="{FF2B5EF4-FFF2-40B4-BE49-F238E27FC236}">
                <a16:creationId xmlns:a16="http://schemas.microsoft.com/office/drawing/2014/main" id="{A81D1EFD-9BC4-4A72-99B7-AC56BA81F070}"/>
              </a:ext>
            </a:extLst>
          </p:cNvPr>
          <p:cNvSpPr txBox="1"/>
          <p:nvPr/>
        </p:nvSpPr>
        <p:spPr>
          <a:xfrm>
            <a:off x="6153464" y="1092000"/>
            <a:ext cx="3417256"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MOST VISIBLE DRIVERS (TRADITIONAL &amp; SOCIAL)</a:t>
            </a:r>
          </a:p>
        </p:txBody>
      </p:sp>
      <p:pic>
        <p:nvPicPr>
          <p:cNvPr id="1026" name="Picture 2">
            <a:extLst>
              <a:ext uri="{FF2B5EF4-FFF2-40B4-BE49-F238E27FC236}">
                <a16:creationId xmlns:a16="http://schemas.microsoft.com/office/drawing/2014/main" id="{4C10AFCE-27B7-4891-8844-3E7C82AD6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8459" y="3459499"/>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E6F73413-732D-4648-9D9F-AB4FECB62B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2892" y="1859656"/>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FAF3C57-4F0B-4237-9A83-D58FDEA5C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2016" y="4034867"/>
            <a:ext cx="411564" cy="411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6BBF3EC-3114-4D72-B243-EF06792C59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1245" y="4294524"/>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D2F7E7E-6F65-4EE8-B14F-4F3C96500D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66263" y="7240235"/>
            <a:ext cx="84863" cy="848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51D5CCF-BD94-423B-A54C-D6BD4FC2B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1493" y="4580193"/>
            <a:ext cx="409913" cy="40991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DD05165-80EC-455D-B91A-E00F89CBF9FD}"/>
              </a:ext>
            </a:extLst>
          </p:cNvPr>
          <p:cNvSpPr txBox="1"/>
          <p:nvPr/>
        </p:nvSpPr>
        <p:spPr>
          <a:xfrm>
            <a:off x="433296" y="1099261"/>
            <a:ext cx="5667756" cy="240065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Verstappen is by far the most visible driver on social channels, with his home victory being the most prominent topic overall. Hamilton and </a:t>
            </a:r>
            <a:r>
              <a:rPr lang="en-GB" sz="1000" dirty="0" err="1">
                <a:solidFill>
                  <a:schemeClr val="bg1"/>
                </a:solidFill>
                <a:latin typeface="Montserrat" panose="00000500000000000000" pitchFamily="2" charset="0"/>
              </a:rPr>
              <a:t>Bottas</a:t>
            </a:r>
            <a:r>
              <a:rPr lang="en-GB" sz="1000" dirty="0">
                <a:solidFill>
                  <a:schemeClr val="bg1"/>
                </a:solidFill>
                <a:latin typeface="Montserrat" panose="00000500000000000000" pitchFamily="2" charset="0"/>
              </a:rPr>
              <a:t> secure significant coverage in traditional media but receive less focus on social..</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Discussion around </a:t>
            </a:r>
            <a:r>
              <a:rPr lang="en-GB" sz="1000" dirty="0" err="1">
                <a:solidFill>
                  <a:schemeClr val="bg1"/>
                </a:solidFill>
                <a:latin typeface="Montserrat" panose="00000500000000000000" pitchFamily="2" charset="0"/>
              </a:rPr>
              <a:t>Zandvoort’s</a:t>
            </a:r>
            <a:r>
              <a:rPr lang="en-GB" sz="1000" dirty="0">
                <a:solidFill>
                  <a:schemeClr val="bg1"/>
                </a:solidFill>
                <a:latin typeface="Montserrat" panose="00000500000000000000" pitchFamily="2" charset="0"/>
              </a:rPr>
              <a:t> addition to the racing calendar is very divided, with one narrative celebrating its inclusion and the “carnival atmosphere” brought by fans to the race weekend. Elsewhere, the track is criticised for being “boring”. While direct criticism of the track is limited (especially in traditional media), a relatively low level of engagement on social media compared with other race days does support this second narrative.</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Negative reactions surrounding </a:t>
            </a:r>
            <a:r>
              <a:rPr lang="en-GB" sz="1000" dirty="0" err="1">
                <a:solidFill>
                  <a:schemeClr val="bg1"/>
                </a:solidFill>
                <a:latin typeface="Montserrat" panose="00000500000000000000" pitchFamily="2" charset="0"/>
              </a:rPr>
              <a:t>Bottas</a:t>
            </a:r>
            <a:r>
              <a:rPr lang="en-GB" sz="1000" dirty="0">
                <a:solidFill>
                  <a:schemeClr val="bg1"/>
                </a:solidFill>
                <a:latin typeface="Montserrat" panose="00000500000000000000" pitchFamily="2" charset="0"/>
              </a:rPr>
              <a:t> come from discussion around his future at Mercedes, plus several on-track incidents relating to Mercedes’ strategy. </a:t>
            </a:r>
            <a:r>
              <a:rPr lang="en-GB" sz="1000" dirty="0" err="1">
                <a:solidFill>
                  <a:schemeClr val="bg1"/>
                </a:solidFill>
                <a:latin typeface="Montserrat" panose="00000500000000000000" pitchFamily="2" charset="0"/>
              </a:rPr>
              <a:t>Bottas</a:t>
            </a:r>
            <a:r>
              <a:rPr lang="en-GB" sz="1000" dirty="0">
                <a:solidFill>
                  <a:schemeClr val="bg1"/>
                </a:solidFill>
                <a:latin typeface="Montserrat" panose="00000500000000000000" pitchFamily="2" charset="0"/>
              </a:rPr>
              <a:t> was boxed ahead of a Fastest Lap attempt which was later aborted by the team.</a:t>
            </a:r>
          </a:p>
        </p:txBody>
      </p:sp>
      <p:graphicFrame>
        <p:nvGraphicFramePr>
          <p:cNvPr id="29" name="Chart 28">
            <a:extLst>
              <a:ext uri="{FF2B5EF4-FFF2-40B4-BE49-F238E27FC236}">
                <a16:creationId xmlns:a16="http://schemas.microsoft.com/office/drawing/2014/main" id="{D5C7D5CB-DA09-4F58-AD90-C174084CA742}"/>
              </a:ext>
            </a:extLst>
          </p:cNvPr>
          <p:cNvGraphicFramePr/>
          <p:nvPr>
            <p:extLst>
              <p:ext uri="{D42A27DB-BD31-4B8C-83A1-F6EECF244321}">
                <p14:modId xmlns:p14="http://schemas.microsoft.com/office/powerpoint/2010/main" val="525603465"/>
              </p:ext>
            </p:extLst>
          </p:nvPr>
        </p:nvGraphicFramePr>
        <p:xfrm>
          <a:off x="10341179" y="1691029"/>
          <a:ext cx="1074386" cy="5557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a:extLst>
              <a:ext uri="{FF2B5EF4-FFF2-40B4-BE49-F238E27FC236}">
                <a16:creationId xmlns:a16="http://schemas.microsoft.com/office/drawing/2014/main" id="{D2BE67DD-1C49-4B6C-B39D-964E9F2521DE}"/>
              </a:ext>
            </a:extLst>
          </p:cNvPr>
          <p:cNvGraphicFramePr/>
          <p:nvPr>
            <p:extLst>
              <p:ext uri="{D42A27DB-BD31-4B8C-83A1-F6EECF244321}">
                <p14:modId xmlns:p14="http://schemas.microsoft.com/office/powerpoint/2010/main" val="2399616413"/>
              </p:ext>
            </p:extLst>
          </p:nvPr>
        </p:nvGraphicFramePr>
        <p:xfrm>
          <a:off x="8730157" y="3881403"/>
          <a:ext cx="1074386" cy="55578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Chart 30">
            <a:extLst>
              <a:ext uri="{FF2B5EF4-FFF2-40B4-BE49-F238E27FC236}">
                <a16:creationId xmlns:a16="http://schemas.microsoft.com/office/drawing/2014/main" id="{E70903A8-3C55-4E84-AC29-8CB1E2B58653}"/>
              </a:ext>
            </a:extLst>
          </p:cNvPr>
          <p:cNvGraphicFramePr/>
          <p:nvPr>
            <p:extLst>
              <p:ext uri="{D42A27DB-BD31-4B8C-83A1-F6EECF244321}">
                <p14:modId xmlns:p14="http://schemas.microsoft.com/office/powerpoint/2010/main" val="2244028598"/>
              </p:ext>
            </p:extLst>
          </p:nvPr>
        </p:nvGraphicFramePr>
        <p:xfrm>
          <a:off x="10443795" y="3157838"/>
          <a:ext cx="1074386" cy="555783"/>
        </p:xfrm>
        <a:graphic>
          <a:graphicData uri="http://schemas.openxmlformats.org/drawingml/2006/chart">
            <c:chart xmlns:c="http://schemas.openxmlformats.org/drawingml/2006/chart" xmlns:r="http://schemas.openxmlformats.org/officeDocument/2006/relationships" r:id="rId11"/>
          </a:graphicData>
        </a:graphic>
      </p:graphicFrame>
      <p:sp>
        <p:nvSpPr>
          <p:cNvPr id="34" name="Rectangle 33">
            <a:extLst>
              <a:ext uri="{FF2B5EF4-FFF2-40B4-BE49-F238E27FC236}">
                <a16:creationId xmlns:a16="http://schemas.microsoft.com/office/drawing/2014/main" id="{19A096D1-93D6-4724-91D0-AE68E2338CA6}"/>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DFC4C529-326C-4A11-907E-403A1ADAB9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36" name="Table 18">
            <a:extLst>
              <a:ext uri="{FF2B5EF4-FFF2-40B4-BE49-F238E27FC236}">
                <a16:creationId xmlns:a16="http://schemas.microsoft.com/office/drawing/2014/main" id="{0450E64E-D4AC-4915-85FB-20015F374B93}"/>
              </a:ext>
            </a:extLst>
          </p:cNvPr>
          <p:cNvGraphicFramePr>
            <a:graphicFrameLocks noGrp="1"/>
          </p:cNvGraphicFramePr>
          <p:nvPr>
            <p:extLst>
              <p:ext uri="{D42A27DB-BD31-4B8C-83A1-F6EECF244321}">
                <p14:modId xmlns:p14="http://schemas.microsoft.com/office/powerpoint/2010/main" val="1766502429"/>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05/09/2021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33" name="TextBox 32">
            <a:extLst>
              <a:ext uri="{FF2B5EF4-FFF2-40B4-BE49-F238E27FC236}">
                <a16:creationId xmlns:a16="http://schemas.microsoft.com/office/drawing/2014/main" id="{ECD78AFD-7E6A-412C-AFEB-2295E8F2DC6A}"/>
              </a:ext>
            </a:extLst>
          </p:cNvPr>
          <p:cNvSpPr txBox="1"/>
          <p:nvPr/>
        </p:nvSpPr>
        <p:spPr>
          <a:xfrm>
            <a:off x="8008390" y="2878986"/>
            <a:ext cx="1017067"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Social Media Skew</a:t>
            </a:r>
          </a:p>
        </p:txBody>
      </p:sp>
      <p:sp>
        <p:nvSpPr>
          <p:cNvPr id="37" name="TextBox 36">
            <a:extLst>
              <a:ext uri="{FF2B5EF4-FFF2-40B4-BE49-F238E27FC236}">
                <a16:creationId xmlns:a16="http://schemas.microsoft.com/office/drawing/2014/main" id="{022907AC-1E98-4544-A540-410C19C4FC4A}"/>
              </a:ext>
            </a:extLst>
          </p:cNvPr>
          <p:cNvSpPr txBox="1"/>
          <p:nvPr/>
        </p:nvSpPr>
        <p:spPr>
          <a:xfrm>
            <a:off x="9671959" y="3894414"/>
            <a:ext cx="1091933"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Traditional Media Skew</a:t>
            </a:r>
          </a:p>
        </p:txBody>
      </p:sp>
      <p:sp>
        <p:nvSpPr>
          <p:cNvPr id="38" name="Arrow: Down 37">
            <a:extLst>
              <a:ext uri="{FF2B5EF4-FFF2-40B4-BE49-F238E27FC236}">
                <a16:creationId xmlns:a16="http://schemas.microsoft.com/office/drawing/2014/main" id="{60E5D277-48F5-4588-8D89-863769FFF095}"/>
              </a:ext>
            </a:extLst>
          </p:cNvPr>
          <p:cNvSpPr/>
          <p:nvPr/>
        </p:nvSpPr>
        <p:spPr>
          <a:xfrm rot="8491934">
            <a:off x="8912787" y="3223909"/>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FAF937A4-BD7E-498B-BA87-E72A31CCF42D}"/>
              </a:ext>
            </a:extLst>
          </p:cNvPr>
          <p:cNvSpPr/>
          <p:nvPr/>
        </p:nvSpPr>
        <p:spPr>
          <a:xfrm rot="19329268">
            <a:off x="9678119" y="3430341"/>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CA45D19-648F-429B-A162-42C3C9D6125B}"/>
              </a:ext>
            </a:extLst>
          </p:cNvPr>
          <p:cNvPicPr>
            <a:picLocks noChangeAspect="1"/>
          </p:cNvPicPr>
          <p:nvPr/>
        </p:nvPicPr>
        <p:blipFill rotWithShape="1">
          <a:blip r:embed="rId13"/>
          <a:srcRect l="13737" t="11312" r="14007" b="22297"/>
          <a:stretch/>
        </p:blipFill>
        <p:spPr>
          <a:xfrm>
            <a:off x="599055" y="3869412"/>
            <a:ext cx="4688931" cy="2255667"/>
          </a:xfrm>
          <a:prstGeom prst="rect">
            <a:avLst/>
          </a:prstGeom>
        </p:spPr>
      </p:pic>
      <p:pic>
        <p:nvPicPr>
          <p:cNvPr id="6146" name="Picture 2">
            <a:extLst>
              <a:ext uri="{FF2B5EF4-FFF2-40B4-BE49-F238E27FC236}">
                <a16:creationId xmlns:a16="http://schemas.microsoft.com/office/drawing/2014/main" id="{B49018E7-AC06-45D3-B892-2A15AF8082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68500" y="4607012"/>
            <a:ext cx="411564" cy="4115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5C919F-0E2C-4D6D-9868-FF57B36438F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45027" y="4764095"/>
            <a:ext cx="409913" cy="4099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DDF2301-A70D-4EC5-A62E-470561DD67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5257" y="4771280"/>
            <a:ext cx="411565" cy="41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0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761336"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Audience Demographics | </a:t>
            </a:r>
            <a:r>
              <a:rPr lang="en-GB" sz="2800" b="1" i="0" dirty="0" err="1">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Zandvoort</a:t>
            </a:r>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15" name="Chart 14">
            <a:extLst>
              <a:ext uri="{FF2B5EF4-FFF2-40B4-BE49-F238E27FC236}">
                <a16:creationId xmlns:a16="http://schemas.microsoft.com/office/drawing/2014/main" id="{CF33A041-A385-4246-8A1C-A83875750625}"/>
              </a:ext>
            </a:extLst>
          </p:cNvPr>
          <p:cNvGraphicFramePr/>
          <p:nvPr>
            <p:extLst>
              <p:ext uri="{D42A27DB-BD31-4B8C-83A1-F6EECF244321}">
                <p14:modId xmlns:p14="http://schemas.microsoft.com/office/powerpoint/2010/main" val="885121479"/>
              </p:ext>
            </p:extLst>
          </p:nvPr>
        </p:nvGraphicFramePr>
        <p:xfrm>
          <a:off x="0" y="1635386"/>
          <a:ext cx="3509962" cy="170511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FB54BB9-E684-4D27-BC70-9B80A574E6DB}"/>
              </a:ext>
            </a:extLst>
          </p:cNvPr>
          <p:cNvSpPr txBox="1"/>
          <p:nvPr/>
        </p:nvSpPr>
        <p:spPr>
          <a:xfrm>
            <a:off x="434658" y="1221306"/>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SOCIAL ENGAGEMENT DEMOGRAPHICS</a:t>
            </a:r>
          </a:p>
        </p:txBody>
      </p:sp>
      <p:sp>
        <p:nvSpPr>
          <p:cNvPr id="11" name="Freeform 222">
            <a:extLst>
              <a:ext uri="{FF2B5EF4-FFF2-40B4-BE49-F238E27FC236}">
                <a16:creationId xmlns:a16="http://schemas.microsoft.com/office/drawing/2014/main" id="{0501BD00-3296-4AE5-806C-1418C3EA2D34}"/>
              </a:ext>
            </a:extLst>
          </p:cNvPr>
          <p:cNvSpPr>
            <a:spLocks noEditPoints="1"/>
          </p:cNvSpPr>
          <p:nvPr/>
        </p:nvSpPr>
        <p:spPr bwMode="auto">
          <a:xfrm>
            <a:off x="2523943" y="2355713"/>
            <a:ext cx="232888" cy="402010"/>
          </a:xfrm>
          <a:custGeom>
            <a:avLst/>
            <a:gdLst/>
            <a:ahLst/>
            <a:cxnLst>
              <a:cxn ang="0">
                <a:pos x="39" y="41"/>
              </a:cxn>
              <a:cxn ang="0">
                <a:pos x="35" y="45"/>
              </a:cxn>
              <a:cxn ang="0">
                <a:pos x="31" y="41"/>
              </a:cxn>
              <a:cxn ang="0">
                <a:pos x="31" y="28"/>
              </a:cxn>
              <a:cxn ang="0">
                <a:pos x="29" y="28"/>
              </a:cxn>
              <a:cxn ang="0">
                <a:pos x="29" y="62"/>
              </a:cxn>
              <a:cxn ang="0">
                <a:pos x="25" y="67"/>
              </a:cxn>
              <a:cxn ang="0">
                <a:pos x="20" y="62"/>
              </a:cxn>
              <a:cxn ang="0">
                <a:pos x="20" y="45"/>
              </a:cxn>
              <a:cxn ang="0">
                <a:pos x="18" y="45"/>
              </a:cxn>
              <a:cxn ang="0">
                <a:pos x="18" y="62"/>
              </a:cxn>
              <a:cxn ang="0">
                <a:pos x="14" y="67"/>
              </a:cxn>
              <a:cxn ang="0">
                <a:pos x="9" y="62"/>
              </a:cxn>
              <a:cxn ang="0">
                <a:pos x="9" y="28"/>
              </a:cxn>
              <a:cxn ang="0">
                <a:pos x="7" y="28"/>
              </a:cxn>
              <a:cxn ang="0">
                <a:pos x="7" y="41"/>
              </a:cxn>
              <a:cxn ang="0">
                <a:pos x="3" y="45"/>
              </a:cxn>
              <a:cxn ang="0">
                <a:pos x="0" y="41"/>
              </a:cxn>
              <a:cxn ang="0">
                <a:pos x="0" y="25"/>
              </a:cxn>
              <a:cxn ang="0">
                <a:pos x="7" y="18"/>
              </a:cxn>
              <a:cxn ang="0">
                <a:pos x="31" y="18"/>
              </a:cxn>
              <a:cxn ang="0">
                <a:pos x="39" y="25"/>
              </a:cxn>
              <a:cxn ang="0">
                <a:pos x="39" y="41"/>
              </a:cxn>
              <a:cxn ang="0">
                <a:pos x="19" y="17"/>
              </a:cxn>
              <a:cxn ang="0">
                <a:pos x="11" y="8"/>
              </a:cxn>
              <a:cxn ang="0">
                <a:pos x="19" y="0"/>
              </a:cxn>
              <a:cxn ang="0">
                <a:pos x="28" y="8"/>
              </a:cxn>
              <a:cxn ang="0">
                <a:pos x="19" y="17"/>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5">
            <a:extLst>
              <a:ext uri="{FF2B5EF4-FFF2-40B4-BE49-F238E27FC236}">
                <a16:creationId xmlns:a16="http://schemas.microsoft.com/office/drawing/2014/main" id="{BB444FAC-1959-4D7E-8C39-43C633C11702}"/>
              </a:ext>
            </a:extLst>
          </p:cNvPr>
          <p:cNvSpPr>
            <a:spLocks noEditPoints="1"/>
          </p:cNvSpPr>
          <p:nvPr/>
        </p:nvSpPr>
        <p:spPr bwMode="auto">
          <a:xfrm>
            <a:off x="639524" y="1839194"/>
            <a:ext cx="284633" cy="402008"/>
          </a:xfrm>
          <a:custGeom>
            <a:avLst/>
            <a:gdLst/>
            <a:ahLst/>
            <a:cxnLst>
              <a:cxn ang="0">
                <a:pos x="42" y="40"/>
              </a:cxn>
              <a:cxn ang="0">
                <a:pos x="39" y="38"/>
              </a:cxn>
              <a:cxn ang="0">
                <a:pos x="31" y="26"/>
              </a:cxn>
              <a:cxn ang="0">
                <a:pos x="29" y="26"/>
              </a:cxn>
              <a:cxn ang="0">
                <a:pos x="29" y="31"/>
              </a:cxn>
              <a:cxn ang="0">
                <a:pos x="38" y="45"/>
              </a:cxn>
              <a:cxn ang="0">
                <a:pos x="39" y="47"/>
              </a:cxn>
              <a:cxn ang="0">
                <a:pos x="36" y="49"/>
              </a:cxn>
              <a:cxn ang="0">
                <a:pos x="29" y="49"/>
              </a:cxn>
              <a:cxn ang="0">
                <a:pos x="29" y="59"/>
              </a:cxn>
              <a:cxn ang="0">
                <a:pos x="25" y="63"/>
              </a:cxn>
              <a:cxn ang="0">
                <a:pos x="20" y="63"/>
              </a:cxn>
              <a:cxn ang="0">
                <a:pos x="16" y="59"/>
              </a:cxn>
              <a:cxn ang="0">
                <a:pos x="16" y="49"/>
              </a:cxn>
              <a:cxn ang="0">
                <a:pos x="9" y="49"/>
              </a:cxn>
              <a:cxn ang="0">
                <a:pos x="7" y="47"/>
              </a:cxn>
              <a:cxn ang="0">
                <a:pos x="7" y="45"/>
              </a:cxn>
              <a:cxn ang="0">
                <a:pos x="16" y="31"/>
              </a:cxn>
              <a:cxn ang="0">
                <a:pos x="16" y="26"/>
              </a:cxn>
              <a:cxn ang="0">
                <a:pos x="14" y="26"/>
              </a:cxn>
              <a:cxn ang="0">
                <a:pos x="6" y="38"/>
              </a:cxn>
              <a:cxn ang="0">
                <a:pos x="3" y="40"/>
              </a:cxn>
              <a:cxn ang="0">
                <a:pos x="0" y="36"/>
              </a:cxn>
              <a:cxn ang="0">
                <a:pos x="0" y="34"/>
              </a:cxn>
              <a:cxn ang="0">
                <a:pos x="9" y="21"/>
              </a:cxn>
              <a:cxn ang="0">
                <a:pos x="16" y="17"/>
              </a:cxn>
              <a:cxn ang="0">
                <a:pos x="29" y="17"/>
              </a:cxn>
              <a:cxn ang="0">
                <a:pos x="36" y="21"/>
              </a:cxn>
              <a:cxn ang="0">
                <a:pos x="45" y="34"/>
              </a:cxn>
              <a:cxn ang="0">
                <a:pos x="45" y="36"/>
              </a:cxn>
              <a:cxn ang="0">
                <a:pos x="42" y="40"/>
              </a:cxn>
              <a:cxn ang="0">
                <a:pos x="23" y="16"/>
              </a:cxn>
              <a:cxn ang="0">
                <a:pos x="15" y="8"/>
              </a:cxn>
              <a:cxn ang="0">
                <a:pos x="23" y="0"/>
              </a:cxn>
              <a:cxn ang="0">
                <a:pos x="31" y="8"/>
              </a:cxn>
              <a:cxn ang="0">
                <a:pos x="23" y="16"/>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a:extLst>
              <a:ext uri="{FF2B5EF4-FFF2-40B4-BE49-F238E27FC236}">
                <a16:creationId xmlns:a16="http://schemas.microsoft.com/office/drawing/2014/main" id="{9D922D5D-D6EB-4D38-BA28-366A6EDAB14D}"/>
              </a:ext>
            </a:extLst>
          </p:cNvPr>
          <p:cNvGraphicFramePr/>
          <p:nvPr>
            <p:extLst>
              <p:ext uri="{D42A27DB-BD31-4B8C-83A1-F6EECF244321}">
                <p14:modId xmlns:p14="http://schemas.microsoft.com/office/powerpoint/2010/main" val="1969535211"/>
              </p:ext>
            </p:extLst>
          </p:nvPr>
        </p:nvGraphicFramePr>
        <p:xfrm>
          <a:off x="441773" y="3774894"/>
          <a:ext cx="2704267" cy="2227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5628F16C-91EA-4263-BF27-11BDA6C589E6}"/>
              </a:ext>
            </a:extLst>
          </p:cNvPr>
          <p:cNvGraphicFramePr/>
          <p:nvPr>
            <p:extLst>
              <p:ext uri="{D42A27DB-BD31-4B8C-83A1-F6EECF244321}">
                <p14:modId xmlns:p14="http://schemas.microsoft.com/office/powerpoint/2010/main" val="36991331"/>
              </p:ext>
            </p:extLst>
          </p:nvPr>
        </p:nvGraphicFramePr>
        <p:xfrm>
          <a:off x="3391733" y="3774894"/>
          <a:ext cx="2704267" cy="222797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2EFB7DD9-DBF8-46D9-82D2-71D2C4F682C7}"/>
              </a:ext>
            </a:extLst>
          </p:cNvPr>
          <p:cNvSpPr txBox="1"/>
          <p:nvPr/>
        </p:nvSpPr>
        <p:spPr>
          <a:xfrm>
            <a:off x="434658"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AUDIENCE TOP PROFESSIONS</a:t>
            </a:r>
          </a:p>
        </p:txBody>
      </p:sp>
      <p:sp>
        <p:nvSpPr>
          <p:cNvPr id="18" name="TextBox 17">
            <a:extLst>
              <a:ext uri="{FF2B5EF4-FFF2-40B4-BE49-F238E27FC236}">
                <a16:creationId xmlns:a16="http://schemas.microsoft.com/office/drawing/2014/main" id="{DCE2B133-3687-41C3-AEDB-131D53B3DC2A}"/>
              </a:ext>
            </a:extLst>
          </p:cNvPr>
          <p:cNvSpPr txBox="1"/>
          <p:nvPr/>
        </p:nvSpPr>
        <p:spPr>
          <a:xfrm>
            <a:off x="3682471"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AUDIENCE TOP INTERESTS</a:t>
            </a:r>
          </a:p>
        </p:txBody>
      </p:sp>
      <p:graphicFrame>
        <p:nvGraphicFramePr>
          <p:cNvPr id="39" name="Chart 38">
            <a:extLst>
              <a:ext uri="{FF2B5EF4-FFF2-40B4-BE49-F238E27FC236}">
                <a16:creationId xmlns:a16="http://schemas.microsoft.com/office/drawing/2014/main" id="{C9BC26E0-53A0-42FA-9FE8-903689F11242}"/>
              </a:ext>
            </a:extLst>
          </p:cNvPr>
          <p:cNvGraphicFramePr/>
          <p:nvPr>
            <p:extLst>
              <p:ext uri="{D42A27DB-BD31-4B8C-83A1-F6EECF244321}">
                <p14:modId xmlns:p14="http://schemas.microsoft.com/office/powerpoint/2010/main" val="3599492664"/>
              </p:ext>
            </p:extLst>
          </p:nvPr>
        </p:nvGraphicFramePr>
        <p:xfrm>
          <a:off x="3391733" y="1598773"/>
          <a:ext cx="2646611" cy="1705119"/>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39">
            <a:extLst>
              <a:ext uri="{FF2B5EF4-FFF2-40B4-BE49-F238E27FC236}">
                <a16:creationId xmlns:a16="http://schemas.microsoft.com/office/drawing/2014/main" id="{B8B5DE84-3820-4B40-AC4F-E1468BF05D08}"/>
              </a:ext>
            </a:extLst>
          </p:cNvPr>
          <p:cNvSpPr txBox="1"/>
          <p:nvPr/>
        </p:nvSpPr>
        <p:spPr>
          <a:xfrm>
            <a:off x="3767672" y="1219974"/>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SOCIAL SENTIMENT</a:t>
            </a:r>
          </a:p>
        </p:txBody>
      </p:sp>
      <p:sp>
        <p:nvSpPr>
          <p:cNvPr id="44" name="Rectangle 43">
            <a:extLst>
              <a:ext uri="{FF2B5EF4-FFF2-40B4-BE49-F238E27FC236}">
                <a16:creationId xmlns:a16="http://schemas.microsoft.com/office/drawing/2014/main" id="{C4210FE0-E3FA-44F4-BB00-DCEA7C3C03F9}"/>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7E69B141-F28C-4200-9514-1F3D7465C9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46" name="Table 18">
            <a:extLst>
              <a:ext uri="{FF2B5EF4-FFF2-40B4-BE49-F238E27FC236}">
                <a16:creationId xmlns:a16="http://schemas.microsoft.com/office/drawing/2014/main" id="{735F5A4B-9670-4C43-B155-93E568F8555A}"/>
              </a:ext>
            </a:extLst>
          </p:cNvPr>
          <p:cNvGraphicFramePr>
            <a:graphicFrameLocks noGrp="1"/>
          </p:cNvGraphicFramePr>
          <p:nvPr>
            <p:extLst>
              <p:ext uri="{D42A27DB-BD31-4B8C-83A1-F6EECF244321}">
                <p14:modId xmlns:p14="http://schemas.microsoft.com/office/powerpoint/2010/main" val="1256634004"/>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05/09/2021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43" name="TextBox 42">
            <a:extLst>
              <a:ext uri="{FF2B5EF4-FFF2-40B4-BE49-F238E27FC236}">
                <a16:creationId xmlns:a16="http://schemas.microsoft.com/office/drawing/2014/main" id="{15669DB7-0822-4103-8630-B365452649B9}"/>
              </a:ext>
            </a:extLst>
          </p:cNvPr>
          <p:cNvSpPr txBox="1"/>
          <p:nvPr/>
        </p:nvSpPr>
        <p:spPr>
          <a:xfrm>
            <a:off x="6023845" y="1219974"/>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DEMOGRAPIC COMPARISON</a:t>
            </a:r>
          </a:p>
        </p:txBody>
      </p:sp>
      <p:pic>
        <p:nvPicPr>
          <p:cNvPr id="5" name="Picture 4">
            <a:extLst>
              <a:ext uri="{FF2B5EF4-FFF2-40B4-BE49-F238E27FC236}">
                <a16:creationId xmlns:a16="http://schemas.microsoft.com/office/drawing/2014/main" id="{194ACD2E-7E12-464C-9F96-7DA87F155123}"/>
              </a:ext>
            </a:extLst>
          </p:cNvPr>
          <p:cNvPicPr>
            <a:picLocks noChangeAspect="1"/>
          </p:cNvPicPr>
          <p:nvPr/>
        </p:nvPicPr>
        <p:blipFill rotWithShape="1">
          <a:blip r:embed="rId8"/>
          <a:srcRect t="92450" b="4302"/>
          <a:stretch/>
        </p:blipFill>
        <p:spPr>
          <a:xfrm>
            <a:off x="6764709" y="5646773"/>
            <a:ext cx="4195075" cy="180976"/>
          </a:xfrm>
          <a:prstGeom prst="rect">
            <a:avLst/>
          </a:prstGeom>
        </p:spPr>
      </p:pic>
      <p:cxnSp>
        <p:nvCxnSpPr>
          <p:cNvPr id="7" name="Straight Arrow Connector 6">
            <a:extLst>
              <a:ext uri="{FF2B5EF4-FFF2-40B4-BE49-F238E27FC236}">
                <a16:creationId xmlns:a16="http://schemas.microsoft.com/office/drawing/2014/main" id="{1FE5BF1C-0F39-4F39-B5A8-32738AC23839}"/>
              </a:ext>
            </a:extLst>
          </p:cNvPr>
          <p:cNvCxnSpPr>
            <a:cxnSpLocks/>
          </p:cNvCxnSpPr>
          <p:nvPr/>
        </p:nvCxnSpPr>
        <p:spPr>
          <a:xfrm>
            <a:off x="7778826" y="5986440"/>
            <a:ext cx="2269067"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43E905C-DC72-4CDA-BC01-C5206D5B8A12}"/>
              </a:ext>
            </a:extLst>
          </p:cNvPr>
          <p:cNvSpPr txBox="1"/>
          <p:nvPr/>
        </p:nvSpPr>
        <p:spPr>
          <a:xfrm>
            <a:off x="6686893" y="5863330"/>
            <a:ext cx="1091933" cy="246221"/>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Female Skew</a:t>
            </a:r>
          </a:p>
        </p:txBody>
      </p:sp>
      <p:sp>
        <p:nvSpPr>
          <p:cNvPr id="48" name="TextBox 47">
            <a:extLst>
              <a:ext uri="{FF2B5EF4-FFF2-40B4-BE49-F238E27FC236}">
                <a16:creationId xmlns:a16="http://schemas.microsoft.com/office/drawing/2014/main" id="{48E48009-2A4F-4094-BE54-CB9459AC71FB}"/>
              </a:ext>
            </a:extLst>
          </p:cNvPr>
          <p:cNvSpPr txBox="1"/>
          <p:nvPr/>
        </p:nvSpPr>
        <p:spPr>
          <a:xfrm>
            <a:off x="10047893" y="5863330"/>
            <a:ext cx="1091933" cy="246221"/>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Male Skew</a:t>
            </a:r>
          </a:p>
        </p:txBody>
      </p:sp>
      <p:pic>
        <p:nvPicPr>
          <p:cNvPr id="4" name="Picture 3">
            <a:extLst>
              <a:ext uri="{FF2B5EF4-FFF2-40B4-BE49-F238E27FC236}">
                <a16:creationId xmlns:a16="http://schemas.microsoft.com/office/drawing/2014/main" id="{5A1F4E77-BF2F-4569-B102-72D71AA9B1CE}"/>
              </a:ext>
            </a:extLst>
          </p:cNvPr>
          <p:cNvPicPr>
            <a:picLocks noChangeAspect="1"/>
          </p:cNvPicPr>
          <p:nvPr/>
        </p:nvPicPr>
        <p:blipFill rotWithShape="1">
          <a:blip r:embed="rId8">
            <a:clrChange>
              <a:clrFrom>
                <a:srgbClr val="000000"/>
              </a:clrFrom>
              <a:clrTo>
                <a:srgbClr val="000000">
                  <a:alpha val="0"/>
                </a:srgbClr>
              </a:clrTo>
            </a:clrChange>
          </a:blip>
          <a:srcRect l="54736" r="8673" b="10838"/>
          <a:stretch/>
        </p:blipFill>
        <p:spPr>
          <a:xfrm>
            <a:off x="6987877" y="1574564"/>
            <a:ext cx="3605982" cy="4015780"/>
          </a:xfrm>
          <a:prstGeom prst="rect">
            <a:avLst/>
          </a:prstGeom>
        </p:spPr>
      </p:pic>
    </p:spTree>
    <p:extLst>
      <p:ext uri="{BB962C8B-B14F-4D97-AF65-F5344CB8AC3E}">
        <p14:creationId xmlns:p14="http://schemas.microsoft.com/office/powerpoint/2010/main" val="344755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45443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Fan Analysis | </a:t>
            </a:r>
            <a:r>
              <a:rPr lang="en-GB" sz="2800" b="1" i="0" dirty="0" err="1">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Zandvoort</a:t>
            </a:r>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Group 18">
            <a:extLst>
              <a:ext uri="{FF2B5EF4-FFF2-40B4-BE49-F238E27FC236}">
                <a16:creationId xmlns:a16="http://schemas.microsoft.com/office/drawing/2014/main" id="{93333B53-6D0F-4970-8826-D573269CA73F}"/>
              </a:ext>
            </a:extLst>
          </p:cNvPr>
          <p:cNvGrpSpPr/>
          <p:nvPr/>
        </p:nvGrpSpPr>
        <p:grpSpPr>
          <a:xfrm flipH="1">
            <a:off x="6176848" y="1108363"/>
            <a:ext cx="4182118" cy="2265680"/>
            <a:chOff x="-3" y="1193800"/>
            <a:chExt cx="4210048" cy="2265680"/>
          </a:xfrm>
          <a:solidFill>
            <a:schemeClr val="bg1"/>
          </a:solidFill>
        </p:grpSpPr>
        <p:sp>
          <p:nvSpPr>
            <p:cNvPr id="20" name="Rectangle 19">
              <a:extLst>
                <a:ext uri="{FF2B5EF4-FFF2-40B4-BE49-F238E27FC236}">
                  <a16:creationId xmlns:a16="http://schemas.microsoft.com/office/drawing/2014/main" id="{D0A6DB6F-BCA8-42C2-AA10-EA957F769B72}"/>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B104B01C-95C8-4308-AA8B-CCA937075B22}"/>
                </a:ext>
              </a:extLst>
            </p:cNvPr>
            <p:cNvGrpSpPr/>
            <p:nvPr/>
          </p:nvGrpSpPr>
          <p:grpSpPr>
            <a:xfrm>
              <a:off x="-3" y="1270097"/>
              <a:ext cx="4121153" cy="2189383"/>
              <a:chOff x="7518397" y="194331"/>
              <a:chExt cx="4121153" cy="2189383"/>
            </a:xfrm>
            <a:grpFill/>
          </p:grpSpPr>
          <p:cxnSp>
            <p:nvCxnSpPr>
              <p:cNvPr id="23" name="Straight Connector 22">
                <a:extLst>
                  <a:ext uri="{FF2B5EF4-FFF2-40B4-BE49-F238E27FC236}">
                    <a16:creationId xmlns:a16="http://schemas.microsoft.com/office/drawing/2014/main" id="{4F2E3157-CC91-4CD8-9059-7D1FB207D5DA}"/>
                  </a:ext>
                </a:extLst>
              </p:cNvPr>
              <p:cNvCxnSpPr>
                <a:cxnSpLocks/>
              </p:cNvCxnSpPr>
              <p:nvPr/>
            </p:nvCxnSpPr>
            <p:spPr>
              <a:xfrm flipH="1" flipV="1">
                <a:off x="7518397" y="194331"/>
                <a:ext cx="3961626" cy="8"/>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F7F565B0-9833-4645-AAD6-61A2ECA0A7E8}"/>
                  </a:ext>
                </a:extLst>
              </p:cNvPr>
              <p:cNvCxnSpPr>
                <a:cxnSpLocks/>
              </p:cNvCxnSpPr>
              <p:nvPr/>
            </p:nvCxnSpPr>
            <p:spPr>
              <a:xfrm flipH="1" flipV="1">
                <a:off x="11639550" y="356128"/>
                <a:ext cx="0" cy="2027586"/>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6" name="Arc 25">
                <a:extLst>
                  <a:ext uri="{FF2B5EF4-FFF2-40B4-BE49-F238E27FC236}">
                    <a16:creationId xmlns:a16="http://schemas.microsoft.com/office/drawing/2014/main" id="{40C99248-9378-42D1-B69C-36F156AC475F}"/>
                  </a:ext>
                </a:extLst>
              </p:cNvPr>
              <p:cNvSpPr/>
              <p:nvPr/>
            </p:nvSpPr>
            <p:spPr>
              <a:xfrm>
                <a:off x="11313159" y="194331"/>
                <a:ext cx="326391" cy="343332"/>
              </a:xfrm>
              <a:prstGeom prst="arc">
                <a:avLst>
                  <a:gd name="adj1" fmla="val 16231048"/>
                  <a:gd name="adj2" fmla="val 18146"/>
                </a:avLst>
              </a:prstGeom>
              <a:solidFill>
                <a:schemeClr val="tx1">
                  <a:lumMod val="95000"/>
                  <a:lumOff val="5000"/>
                </a:schemeClr>
              </a:solid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 name="Group 28">
            <a:extLst>
              <a:ext uri="{FF2B5EF4-FFF2-40B4-BE49-F238E27FC236}">
                <a16:creationId xmlns:a16="http://schemas.microsoft.com/office/drawing/2014/main" id="{A8625F6B-3E43-43B1-B639-2E06E0A301A7}"/>
              </a:ext>
            </a:extLst>
          </p:cNvPr>
          <p:cNvGrpSpPr/>
          <p:nvPr/>
        </p:nvGrpSpPr>
        <p:grpSpPr>
          <a:xfrm flipH="1">
            <a:off x="6176848" y="3663398"/>
            <a:ext cx="4182118" cy="2265680"/>
            <a:chOff x="-3" y="1193800"/>
            <a:chExt cx="4210048" cy="2265680"/>
          </a:xfrm>
          <a:solidFill>
            <a:schemeClr val="bg1"/>
          </a:solidFill>
        </p:grpSpPr>
        <p:sp>
          <p:nvSpPr>
            <p:cNvPr id="30" name="Rectangle 29">
              <a:extLst>
                <a:ext uri="{FF2B5EF4-FFF2-40B4-BE49-F238E27FC236}">
                  <a16:creationId xmlns:a16="http://schemas.microsoft.com/office/drawing/2014/main" id="{F7EC17C3-F69E-49B1-AD0F-4B79142D01F3}"/>
                </a:ext>
              </a:extLst>
            </p:cNvPr>
            <p:cNvSpPr/>
            <p:nvPr/>
          </p:nvSpPr>
          <p:spPr>
            <a:xfrm>
              <a:off x="4044950" y="1193800"/>
              <a:ext cx="165095" cy="17143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E96A394-7588-43E8-B47E-0D0484BA95AA}"/>
                </a:ext>
              </a:extLst>
            </p:cNvPr>
            <p:cNvGrpSpPr/>
            <p:nvPr/>
          </p:nvGrpSpPr>
          <p:grpSpPr>
            <a:xfrm>
              <a:off x="-3" y="1270097"/>
              <a:ext cx="4121153" cy="2189383"/>
              <a:chOff x="7518397" y="194331"/>
              <a:chExt cx="4121153" cy="2189383"/>
            </a:xfrm>
            <a:grpFill/>
          </p:grpSpPr>
          <p:cxnSp>
            <p:nvCxnSpPr>
              <p:cNvPr id="32" name="Straight Connector 31">
                <a:extLst>
                  <a:ext uri="{FF2B5EF4-FFF2-40B4-BE49-F238E27FC236}">
                    <a16:creationId xmlns:a16="http://schemas.microsoft.com/office/drawing/2014/main" id="{6F310E85-AE4D-4082-8E10-9F476935D0EE}"/>
                  </a:ext>
                </a:extLst>
              </p:cNvPr>
              <p:cNvCxnSpPr>
                <a:cxnSpLocks/>
              </p:cNvCxnSpPr>
              <p:nvPr/>
            </p:nvCxnSpPr>
            <p:spPr>
              <a:xfrm flipH="1" flipV="1">
                <a:off x="7518397" y="194331"/>
                <a:ext cx="3961626" cy="8"/>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56FBDF06-E2AC-4E9A-931A-29CC8BFAA2C6}"/>
                  </a:ext>
                </a:extLst>
              </p:cNvPr>
              <p:cNvCxnSpPr>
                <a:cxnSpLocks/>
              </p:cNvCxnSpPr>
              <p:nvPr/>
            </p:nvCxnSpPr>
            <p:spPr>
              <a:xfrm flipH="1" flipV="1">
                <a:off x="11639550" y="356128"/>
                <a:ext cx="0" cy="2027586"/>
              </a:xfrm>
              <a:prstGeom prst="line">
                <a:avLst/>
              </a:prstGeom>
              <a:grp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4" name="Arc 33">
                <a:extLst>
                  <a:ext uri="{FF2B5EF4-FFF2-40B4-BE49-F238E27FC236}">
                    <a16:creationId xmlns:a16="http://schemas.microsoft.com/office/drawing/2014/main" id="{BD71D8E0-A09B-4D3F-AD7F-A9DEABED8F23}"/>
                  </a:ext>
                </a:extLst>
              </p:cNvPr>
              <p:cNvSpPr/>
              <p:nvPr/>
            </p:nvSpPr>
            <p:spPr>
              <a:xfrm>
                <a:off x="11313159" y="194331"/>
                <a:ext cx="326391" cy="343332"/>
              </a:xfrm>
              <a:prstGeom prst="arc">
                <a:avLst>
                  <a:gd name="adj1" fmla="val 16231048"/>
                  <a:gd name="adj2" fmla="val 18146"/>
                </a:avLst>
              </a:prstGeom>
              <a:solidFill>
                <a:schemeClr val="tx1">
                  <a:lumMod val="95000"/>
                  <a:lumOff val="5000"/>
                </a:schemeClr>
              </a:solidFill>
              <a:ln w="1016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5" name="TextBox 34">
            <a:extLst>
              <a:ext uri="{FF2B5EF4-FFF2-40B4-BE49-F238E27FC236}">
                <a16:creationId xmlns:a16="http://schemas.microsoft.com/office/drawing/2014/main" id="{95A6CB22-4B1C-4A66-8CFA-DC1E54B540D9}"/>
              </a:ext>
            </a:extLst>
          </p:cNvPr>
          <p:cNvSpPr txBox="1"/>
          <p:nvPr/>
        </p:nvSpPr>
        <p:spPr>
          <a:xfrm>
            <a:off x="6387533" y="1343085"/>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MERCEDES SUPERFANS REACTION</a:t>
            </a:r>
          </a:p>
        </p:txBody>
      </p:sp>
      <p:sp>
        <p:nvSpPr>
          <p:cNvPr id="36" name="TextBox 35">
            <a:extLst>
              <a:ext uri="{FF2B5EF4-FFF2-40B4-BE49-F238E27FC236}">
                <a16:creationId xmlns:a16="http://schemas.microsoft.com/office/drawing/2014/main" id="{10CF7331-5735-4406-B170-478295CC5EBB}"/>
              </a:ext>
            </a:extLst>
          </p:cNvPr>
          <p:cNvSpPr txBox="1"/>
          <p:nvPr/>
        </p:nvSpPr>
        <p:spPr>
          <a:xfrm>
            <a:off x="6434307" y="3873193"/>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RED BULL SUPERFANS REACTION</a:t>
            </a:r>
          </a:p>
        </p:txBody>
      </p:sp>
      <p:graphicFrame>
        <p:nvGraphicFramePr>
          <p:cNvPr id="37" name="Chart 36">
            <a:extLst>
              <a:ext uri="{FF2B5EF4-FFF2-40B4-BE49-F238E27FC236}">
                <a16:creationId xmlns:a16="http://schemas.microsoft.com/office/drawing/2014/main" id="{CDD6A122-A9A3-40A4-91A0-15B149A1F395}"/>
              </a:ext>
            </a:extLst>
          </p:cNvPr>
          <p:cNvGraphicFramePr/>
          <p:nvPr>
            <p:extLst>
              <p:ext uri="{D42A27DB-BD31-4B8C-83A1-F6EECF244321}">
                <p14:modId xmlns:p14="http://schemas.microsoft.com/office/powerpoint/2010/main" val="2502905829"/>
              </p:ext>
            </p:extLst>
          </p:nvPr>
        </p:nvGraphicFramePr>
        <p:xfrm>
          <a:off x="6400974" y="1680850"/>
          <a:ext cx="3149423" cy="1739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1FEE67D4-8DD1-4384-9321-BE252813625D}"/>
              </a:ext>
            </a:extLst>
          </p:cNvPr>
          <p:cNvGraphicFramePr/>
          <p:nvPr>
            <p:extLst>
              <p:ext uri="{D42A27DB-BD31-4B8C-83A1-F6EECF244321}">
                <p14:modId xmlns:p14="http://schemas.microsoft.com/office/powerpoint/2010/main" val="1875943851"/>
              </p:ext>
            </p:extLst>
          </p:nvPr>
        </p:nvGraphicFramePr>
        <p:xfrm>
          <a:off x="6400974" y="4220967"/>
          <a:ext cx="3149423" cy="1739037"/>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2A829C28-579B-49E3-B934-518D452985F7}"/>
              </a:ext>
            </a:extLst>
          </p:cNvPr>
          <p:cNvSpPr txBox="1"/>
          <p:nvPr/>
        </p:nvSpPr>
        <p:spPr>
          <a:xfrm>
            <a:off x="9633171" y="1418004"/>
            <a:ext cx="1844728" cy="1938992"/>
          </a:xfrm>
          <a:prstGeom prst="rect">
            <a:avLst/>
          </a:prstGeom>
          <a:noFill/>
        </p:spPr>
        <p:txBody>
          <a:bodyPr wrap="square" rtlCol="0">
            <a:spAutoFit/>
          </a:bodyPr>
          <a:lstStyle/>
          <a:p>
            <a:r>
              <a:rPr lang="en-GB" sz="1000" dirty="0">
                <a:solidFill>
                  <a:schemeClr val="bg1"/>
                </a:solidFill>
                <a:latin typeface="Montserrat" panose="00000500000000000000" pitchFamily="2" charset="0"/>
              </a:rPr>
              <a:t>The prevailing emotion among Mercedes fans throughout the race was sadness as Hamilton struggled to match Verstappen’s pace.</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In addition, fans complained of a “boring” race, with few overtaking opportunities or on-track incidents. </a:t>
            </a:r>
          </a:p>
        </p:txBody>
      </p:sp>
      <p:sp>
        <p:nvSpPr>
          <p:cNvPr id="42" name="TextBox 41">
            <a:extLst>
              <a:ext uri="{FF2B5EF4-FFF2-40B4-BE49-F238E27FC236}">
                <a16:creationId xmlns:a16="http://schemas.microsoft.com/office/drawing/2014/main" id="{30DA9A2E-9EF9-447C-9463-AE065CE3D89E}"/>
              </a:ext>
            </a:extLst>
          </p:cNvPr>
          <p:cNvSpPr txBox="1"/>
          <p:nvPr/>
        </p:nvSpPr>
        <p:spPr>
          <a:xfrm>
            <a:off x="9631626" y="3897408"/>
            <a:ext cx="1844728" cy="2092881"/>
          </a:xfrm>
          <a:prstGeom prst="rect">
            <a:avLst/>
          </a:prstGeom>
          <a:noFill/>
        </p:spPr>
        <p:txBody>
          <a:bodyPr wrap="square" rtlCol="0">
            <a:spAutoFit/>
          </a:bodyPr>
          <a:lstStyle/>
          <a:p>
            <a:r>
              <a:rPr lang="en-GB" sz="1000" dirty="0">
                <a:solidFill>
                  <a:schemeClr val="bg1"/>
                </a:solidFill>
                <a:latin typeface="Montserrat" panose="00000500000000000000" pitchFamily="2" charset="0"/>
              </a:rPr>
              <a:t>Red Bull fans were vocal at the end of the race, with joy being the most prominent emotion by far. Verstappen’s home victory was celebrated broadly and dominated discussion among Red Bull fans.</a:t>
            </a:r>
          </a:p>
          <a:p>
            <a:endParaRPr lang="en-GB" sz="1000" dirty="0">
              <a:solidFill>
                <a:schemeClr val="bg1"/>
              </a:solidFill>
              <a:latin typeface="Montserrat" panose="00000500000000000000" pitchFamily="2" charset="0"/>
            </a:endParaRPr>
          </a:p>
          <a:p>
            <a:r>
              <a:rPr lang="en-GB" sz="1000" dirty="0">
                <a:solidFill>
                  <a:schemeClr val="bg1"/>
                </a:solidFill>
                <a:latin typeface="Montserrat" panose="00000500000000000000" pitchFamily="2" charset="0"/>
              </a:rPr>
              <a:t>Anger at 14:00 stems from reactions to Hamilton’s complaints over team radio about strategy.</a:t>
            </a:r>
          </a:p>
        </p:txBody>
      </p:sp>
      <p:sp>
        <p:nvSpPr>
          <p:cNvPr id="44" name="Rectangle 43">
            <a:extLst>
              <a:ext uri="{FF2B5EF4-FFF2-40B4-BE49-F238E27FC236}">
                <a16:creationId xmlns:a16="http://schemas.microsoft.com/office/drawing/2014/main" id="{C4210FE0-E3FA-44F4-BB00-DCEA7C3C03F9}"/>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7E69B141-F28C-4200-9514-1F3D7465C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46" name="Table 18">
            <a:extLst>
              <a:ext uri="{FF2B5EF4-FFF2-40B4-BE49-F238E27FC236}">
                <a16:creationId xmlns:a16="http://schemas.microsoft.com/office/drawing/2014/main" id="{735F5A4B-9670-4C43-B155-93E568F8555A}"/>
              </a:ext>
            </a:extLst>
          </p:cNvPr>
          <p:cNvGraphicFramePr>
            <a:graphicFrameLocks noGrp="1"/>
          </p:cNvGraphicFramePr>
          <p:nvPr>
            <p:extLst>
              <p:ext uri="{D42A27DB-BD31-4B8C-83A1-F6EECF244321}">
                <p14:modId xmlns:p14="http://schemas.microsoft.com/office/powerpoint/2010/main" val="508698293"/>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05/09/2021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sp>
        <p:nvSpPr>
          <p:cNvPr id="43" name="TextBox 42">
            <a:extLst>
              <a:ext uri="{FF2B5EF4-FFF2-40B4-BE49-F238E27FC236}">
                <a16:creationId xmlns:a16="http://schemas.microsoft.com/office/drawing/2014/main" id="{C8A93DBE-ADE9-40EB-A47A-1937D70B547C}"/>
              </a:ext>
            </a:extLst>
          </p:cNvPr>
          <p:cNvSpPr txBox="1"/>
          <p:nvPr/>
        </p:nvSpPr>
        <p:spPr>
          <a:xfrm>
            <a:off x="428316" y="1104080"/>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F1 FAN DEMOGRAPHICS (VS TWITTER AVERAGE)</a:t>
            </a:r>
          </a:p>
        </p:txBody>
      </p:sp>
      <p:graphicFrame>
        <p:nvGraphicFramePr>
          <p:cNvPr id="47" name="Chart 46">
            <a:extLst>
              <a:ext uri="{FF2B5EF4-FFF2-40B4-BE49-F238E27FC236}">
                <a16:creationId xmlns:a16="http://schemas.microsoft.com/office/drawing/2014/main" id="{FDCEA7CE-7354-41D3-808A-7592D6181C8F}"/>
              </a:ext>
            </a:extLst>
          </p:cNvPr>
          <p:cNvGraphicFramePr/>
          <p:nvPr>
            <p:extLst>
              <p:ext uri="{D42A27DB-BD31-4B8C-83A1-F6EECF244321}">
                <p14:modId xmlns:p14="http://schemas.microsoft.com/office/powerpoint/2010/main" val="3563845479"/>
              </p:ext>
            </p:extLst>
          </p:nvPr>
        </p:nvGraphicFramePr>
        <p:xfrm>
          <a:off x="517363" y="1645221"/>
          <a:ext cx="4377220" cy="15958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a:extLst>
              <a:ext uri="{FF2B5EF4-FFF2-40B4-BE49-F238E27FC236}">
                <a16:creationId xmlns:a16="http://schemas.microsoft.com/office/drawing/2014/main" id="{B656D046-84B8-469D-9C9C-CBA972BF614C}"/>
              </a:ext>
            </a:extLst>
          </p:cNvPr>
          <p:cNvGraphicFramePr/>
          <p:nvPr>
            <p:extLst>
              <p:ext uri="{D42A27DB-BD31-4B8C-83A1-F6EECF244321}">
                <p14:modId xmlns:p14="http://schemas.microsoft.com/office/powerpoint/2010/main" val="2227624028"/>
              </p:ext>
            </p:extLst>
          </p:nvPr>
        </p:nvGraphicFramePr>
        <p:xfrm>
          <a:off x="514486" y="3440948"/>
          <a:ext cx="4377226" cy="15958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9" name="Chart 48">
            <a:extLst>
              <a:ext uri="{FF2B5EF4-FFF2-40B4-BE49-F238E27FC236}">
                <a16:creationId xmlns:a16="http://schemas.microsoft.com/office/drawing/2014/main" id="{9FCD6B58-76C5-4A10-8C43-D4DD96BD7BAE}"/>
              </a:ext>
            </a:extLst>
          </p:cNvPr>
          <p:cNvGraphicFramePr/>
          <p:nvPr>
            <p:extLst>
              <p:ext uri="{D42A27DB-BD31-4B8C-83A1-F6EECF244321}">
                <p14:modId xmlns:p14="http://schemas.microsoft.com/office/powerpoint/2010/main" val="2934051126"/>
              </p:ext>
            </p:extLst>
          </p:nvPr>
        </p:nvGraphicFramePr>
        <p:xfrm>
          <a:off x="517360" y="5323042"/>
          <a:ext cx="4377226" cy="640080"/>
        </p:xfrm>
        <a:graphic>
          <a:graphicData uri="http://schemas.openxmlformats.org/drawingml/2006/chart">
            <c:chart xmlns:c="http://schemas.openxmlformats.org/drawingml/2006/chart" xmlns:r="http://schemas.openxmlformats.org/officeDocument/2006/relationships" r:id="rId8"/>
          </a:graphicData>
        </a:graphic>
      </p:graphicFrame>
      <p:grpSp>
        <p:nvGrpSpPr>
          <p:cNvPr id="6" name="Group 5">
            <a:extLst>
              <a:ext uri="{FF2B5EF4-FFF2-40B4-BE49-F238E27FC236}">
                <a16:creationId xmlns:a16="http://schemas.microsoft.com/office/drawing/2014/main" id="{EE293BDA-1C0D-4C4B-BE7E-5A3F045F0649}"/>
              </a:ext>
            </a:extLst>
          </p:cNvPr>
          <p:cNvGrpSpPr/>
          <p:nvPr/>
        </p:nvGrpSpPr>
        <p:grpSpPr>
          <a:xfrm>
            <a:off x="2827633" y="1805557"/>
            <a:ext cx="498216" cy="215444"/>
            <a:chOff x="3237965" y="1805557"/>
            <a:chExt cx="498216" cy="215444"/>
          </a:xfrm>
        </p:grpSpPr>
        <p:sp>
          <p:nvSpPr>
            <p:cNvPr id="4" name="Flowchart: Terminator 3">
              <a:extLst>
                <a:ext uri="{FF2B5EF4-FFF2-40B4-BE49-F238E27FC236}">
                  <a16:creationId xmlns:a16="http://schemas.microsoft.com/office/drawing/2014/main" id="{D73AF762-2875-4CA3-B623-E16414FBF216}"/>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 name="TextBox 4">
              <a:extLst>
                <a:ext uri="{FF2B5EF4-FFF2-40B4-BE49-F238E27FC236}">
                  <a16:creationId xmlns:a16="http://schemas.microsoft.com/office/drawing/2014/main" id="{1059CD34-6908-45C7-8955-6BC27D32F8AC}"/>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+149%</a:t>
              </a:r>
            </a:p>
          </p:txBody>
        </p:sp>
      </p:grpSp>
      <p:grpSp>
        <p:nvGrpSpPr>
          <p:cNvPr id="50" name="Group 49">
            <a:extLst>
              <a:ext uri="{FF2B5EF4-FFF2-40B4-BE49-F238E27FC236}">
                <a16:creationId xmlns:a16="http://schemas.microsoft.com/office/drawing/2014/main" id="{C1165E65-DDCC-421E-BC0C-7C48C2CFF9FE}"/>
              </a:ext>
            </a:extLst>
          </p:cNvPr>
          <p:cNvGrpSpPr/>
          <p:nvPr/>
        </p:nvGrpSpPr>
        <p:grpSpPr>
          <a:xfrm>
            <a:off x="2827633" y="2091652"/>
            <a:ext cx="498216" cy="215444"/>
            <a:chOff x="3237965" y="1805557"/>
            <a:chExt cx="498216" cy="215444"/>
          </a:xfrm>
        </p:grpSpPr>
        <p:sp>
          <p:nvSpPr>
            <p:cNvPr id="51" name="Flowchart: Terminator 50">
              <a:extLst>
                <a:ext uri="{FF2B5EF4-FFF2-40B4-BE49-F238E27FC236}">
                  <a16:creationId xmlns:a16="http://schemas.microsoft.com/office/drawing/2014/main" id="{D0832582-B3D7-410B-BD8C-6C3502AB30FB}"/>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2" name="TextBox 51">
              <a:extLst>
                <a:ext uri="{FF2B5EF4-FFF2-40B4-BE49-F238E27FC236}">
                  <a16:creationId xmlns:a16="http://schemas.microsoft.com/office/drawing/2014/main" id="{B2EC58E5-E634-4D9D-9858-657D1ADCAE5D}"/>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+148%</a:t>
              </a:r>
            </a:p>
          </p:txBody>
        </p:sp>
      </p:grpSp>
      <p:grpSp>
        <p:nvGrpSpPr>
          <p:cNvPr id="53" name="Group 52">
            <a:extLst>
              <a:ext uri="{FF2B5EF4-FFF2-40B4-BE49-F238E27FC236}">
                <a16:creationId xmlns:a16="http://schemas.microsoft.com/office/drawing/2014/main" id="{0B06A7F3-0EDD-4DD0-82D4-DBE8F3AB6B1E}"/>
              </a:ext>
            </a:extLst>
          </p:cNvPr>
          <p:cNvGrpSpPr/>
          <p:nvPr/>
        </p:nvGrpSpPr>
        <p:grpSpPr>
          <a:xfrm>
            <a:off x="2827633" y="2377747"/>
            <a:ext cx="498216" cy="215444"/>
            <a:chOff x="3237965" y="1805557"/>
            <a:chExt cx="498216" cy="215444"/>
          </a:xfrm>
        </p:grpSpPr>
        <p:sp>
          <p:nvSpPr>
            <p:cNvPr id="54" name="Flowchart: Terminator 53">
              <a:extLst>
                <a:ext uri="{FF2B5EF4-FFF2-40B4-BE49-F238E27FC236}">
                  <a16:creationId xmlns:a16="http://schemas.microsoft.com/office/drawing/2014/main" id="{6F1FD23C-BDA9-4CD4-AFA9-A9F8DC4581C2}"/>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5" name="TextBox 54">
              <a:extLst>
                <a:ext uri="{FF2B5EF4-FFF2-40B4-BE49-F238E27FC236}">
                  <a16:creationId xmlns:a16="http://schemas.microsoft.com/office/drawing/2014/main" id="{CCC224B1-FB17-4972-9312-86DC714956CD}"/>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+66%</a:t>
              </a:r>
            </a:p>
          </p:txBody>
        </p:sp>
      </p:grpSp>
      <p:grpSp>
        <p:nvGrpSpPr>
          <p:cNvPr id="56" name="Group 55">
            <a:extLst>
              <a:ext uri="{FF2B5EF4-FFF2-40B4-BE49-F238E27FC236}">
                <a16:creationId xmlns:a16="http://schemas.microsoft.com/office/drawing/2014/main" id="{C19FC57F-70BD-4C00-8A65-25695955D819}"/>
              </a:ext>
            </a:extLst>
          </p:cNvPr>
          <p:cNvGrpSpPr/>
          <p:nvPr/>
        </p:nvGrpSpPr>
        <p:grpSpPr>
          <a:xfrm>
            <a:off x="2827633" y="2663843"/>
            <a:ext cx="498216" cy="215444"/>
            <a:chOff x="3237965" y="1805557"/>
            <a:chExt cx="498216" cy="215444"/>
          </a:xfrm>
        </p:grpSpPr>
        <p:sp>
          <p:nvSpPr>
            <p:cNvPr id="57" name="Flowchart: Terminator 56">
              <a:extLst>
                <a:ext uri="{FF2B5EF4-FFF2-40B4-BE49-F238E27FC236}">
                  <a16:creationId xmlns:a16="http://schemas.microsoft.com/office/drawing/2014/main" id="{CE27FB7B-CAA8-4E3F-9A55-BA30A12FE25A}"/>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58" name="TextBox 57">
              <a:extLst>
                <a:ext uri="{FF2B5EF4-FFF2-40B4-BE49-F238E27FC236}">
                  <a16:creationId xmlns:a16="http://schemas.microsoft.com/office/drawing/2014/main" id="{DF98CF52-68C5-4069-9EF2-24F668BB20C2}"/>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+62%</a:t>
              </a:r>
            </a:p>
          </p:txBody>
        </p:sp>
      </p:grpSp>
      <p:grpSp>
        <p:nvGrpSpPr>
          <p:cNvPr id="59" name="Group 58">
            <a:extLst>
              <a:ext uri="{FF2B5EF4-FFF2-40B4-BE49-F238E27FC236}">
                <a16:creationId xmlns:a16="http://schemas.microsoft.com/office/drawing/2014/main" id="{1D69B60D-27CE-48CF-963D-33077FFB8857}"/>
              </a:ext>
            </a:extLst>
          </p:cNvPr>
          <p:cNvGrpSpPr/>
          <p:nvPr/>
        </p:nvGrpSpPr>
        <p:grpSpPr>
          <a:xfrm>
            <a:off x="3090101" y="2949939"/>
            <a:ext cx="498216" cy="215444"/>
            <a:chOff x="3237965" y="1805557"/>
            <a:chExt cx="498216" cy="215444"/>
          </a:xfrm>
        </p:grpSpPr>
        <p:sp>
          <p:nvSpPr>
            <p:cNvPr id="60" name="Flowchart: Terminator 59">
              <a:extLst>
                <a:ext uri="{FF2B5EF4-FFF2-40B4-BE49-F238E27FC236}">
                  <a16:creationId xmlns:a16="http://schemas.microsoft.com/office/drawing/2014/main" id="{B49C8FC5-901E-45AC-82AE-70E6477F6FAB}"/>
                </a:ext>
              </a:extLst>
            </p:cNvPr>
            <p:cNvSpPr/>
            <p:nvPr/>
          </p:nvSpPr>
          <p:spPr>
            <a:xfrm>
              <a:off x="3259397" y="1838088"/>
              <a:ext cx="455353" cy="150382"/>
            </a:xfrm>
            <a:prstGeom prst="flowChartTermina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61" name="TextBox 60">
              <a:extLst>
                <a:ext uri="{FF2B5EF4-FFF2-40B4-BE49-F238E27FC236}">
                  <a16:creationId xmlns:a16="http://schemas.microsoft.com/office/drawing/2014/main" id="{13C6A35A-0382-4269-B004-D5A4DFA2507A}"/>
                </a:ext>
              </a:extLst>
            </p:cNvPr>
            <p:cNvSpPr txBox="1"/>
            <p:nvPr/>
          </p:nvSpPr>
          <p:spPr>
            <a:xfrm>
              <a:off x="3237965" y="1805557"/>
              <a:ext cx="498216" cy="215444"/>
            </a:xfrm>
            <a:prstGeom prst="rect">
              <a:avLst/>
            </a:prstGeom>
            <a:noFill/>
          </p:spPr>
          <p:txBody>
            <a:bodyPr wrap="square" rtlCol="0">
              <a:spAutoFit/>
            </a:bodyPr>
            <a:lstStyle/>
            <a:p>
              <a:pPr algn="ctr"/>
              <a:r>
                <a:rPr lang="en-GB" sz="800" dirty="0">
                  <a:latin typeface="Montserrat" panose="00000500000000000000" pitchFamily="2" charset="0"/>
                </a:rPr>
                <a:t>+46%</a:t>
              </a:r>
            </a:p>
          </p:txBody>
        </p:sp>
      </p:grpSp>
      <p:sp>
        <p:nvSpPr>
          <p:cNvPr id="63" name="Flowchart: Terminator 62">
            <a:extLst>
              <a:ext uri="{FF2B5EF4-FFF2-40B4-BE49-F238E27FC236}">
                <a16:creationId xmlns:a16="http://schemas.microsoft.com/office/drawing/2014/main" id="{8FD4248E-16D2-406C-9A00-3C1753EBE11B}"/>
              </a:ext>
            </a:extLst>
          </p:cNvPr>
          <p:cNvSpPr/>
          <p:nvPr/>
        </p:nvSpPr>
        <p:spPr>
          <a:xfrm>
            <a:off x="4813733" y="3632829"/>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64" name="TextBox 63">
            <a:extLst>
              <a:ext uri="{FF2B5EF4-FFF2-40B4-BE49-F238E27FC236}">
                <a16:creationId xmlns:a16="http://schemas.microsoft.com/office/drawing/2014/main" id="{5C0E5FB2-27B5-493A-8439-E1283D29A388}"/>
              </a:ext>
            </a:extLst>
          </p:cNvPr>
          <p:cNvSpPr txBox="1"/>
          <p:nvPr/>
        </p:nvSpPr>
        <p:spPr>
          <a:xfrm>
            <a:off x="4777060" y="3600298"/>
            <a:ext cx="541695" cy="215444"/>
          </a:xfrm>
          <a:prstGeom prst="rect">
            <a:avLst/>
          </a:prstGeom>
          <a:noFill/>
        </p:spPr>
        <p:txBody>
          <a:bodyPr wrap="square" rtlCol="0">
            <a:spAutoFit/>
          </a:bodyPr>
          <a:lstStyle/>
          <a:p>
            <a:pPr algn="ctr"/>
            <a:r>
              <a:rPr lang="en-GB" sz="800" dirty="0">
                <a:latin typeface="Montserrat" panose="00000500000000000000" pitchFamily="2" charset="0"/>
              </a:rPr>
              <a:t>+3911%</a:t>
            </a:r>
          </a:p>
        </p:txBody>
      </p:sp>
      <p:sp>
        <p:nvSpPr>
          <p:cNvPr id="66" name="Flowchart: Terminator 65">
            <a:extLst>
              <a:ext uri="{FF2B5EF4-FFF2-40B4-BE49-F238E27FC236}">
                <a16:creationId xmlns:a16="http://schemas.microsoft.com/office/drawing/2014/main" id="{6D14F33F-E215-482B-8686-C3D22370A9DA}"/>
              </a:ext>
            </a:extLst>
          </p:cNvPr>
          <p:cNvSpPr/>
          <p:nvPr/>
        </p:nvSpPr>
        <p:spPr>
          <a:xfrm>
            <a:off x="4813733" y="3918924"/>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67" name="TextBox 66">
            <a:extLst>
              <a:ext uri="{FF2B5EF4-FFF2-40B4-BE49-F238E27FC236}">
                <a16:creationId xmlns:a16="http://schemas.microsoft.com/office/drawing/2014/main" id="{54012A84-E635-4672-8DE4-1BC608D6224E}"/>
              </a:ext>
            </a:extLst>
          </p:cNvPr>
          <p:cNvSpPr txBox="1"/>
          <p:nvPr/>
        </p:nvSpPr>
        <p:spPr>
          <a:xfrm>
            <a:off x="4774222" y="3886393"/>
            <a:ext cx="541695" cy="215444"/>
          </a:xfrm>
          <a:prstGeom prst="rect">
            <a:avLst/>
          </a:prstGeom>
          <a:noFill/>
        </p:spPr>
        <p:txBody>
          <a:bodyPr wrap="square" rtlCol="0">
            <a:spAutoFit/>
          </a:bodyPr>
          <a:lstStyle/>
          <a:p>
            <a:pPr algn="ctr"/>
            <a:r>
              <a:rPr lang="en-GB" sz="800" dirty="0">
                <a:latin typeface="Montserrat" panose="00000500000000000000" pitchFamily="2" charset="0"/>
              </a:rPr>
              <a:t>+480%</a:t>
            </a:r>
          </a:p>
        </p:txBody>
      </p:sp>
      <p:sp>
        <p:nvSpPr>
          <p:cNvPr id="69" name="Flowchart: Terminator 68">
            <a:extLst>
              <a:ext uri="{FF2B5EF4-FFF2-40B4-BE49-F238E27FC236}">
                <a16:creationId xmlns:a16="http://schemas.microsoft.com/office/drawing/2014/main" id="{7A49B23E-7280-4D04-90D7-4B9B46C6CF8C}"/>
              </a:ext>
            </a:extLst>
          </p:cNvPr>
          <p:cNvSpPr/>
          <p:nvPr/>
        </p:nvSpPr>
        <p:spPr>
          <a:xfrm>
            <a:off x="2959533" y="4205019"/>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70" name="TextBox 69">
            <a:extLst>
              <a:ext uri="{FF2B5EF4-FFF2-40B4-BE49-F238E27FC236}">
                <a16:creationId xmlns:a16="http://schemas.microsoft.com/office/drawing/2014/main" id="{24EE0718-CF48-45E9-B762-829B7E358248}"/>
              </a:ext>
            </a:extLst>
          </p:cNvPr>
          <p:cNvSpPr txBox="1"/>
          <p:nvPr/>
        </p:nvSpPr>
        <p:spPr>
          <a:xfrm>
            <a:off x="2938101" y="4172488"/>
            <a:ext cx="498216" cy="215444"/>
          </a:xfrm>
          <a:prstGeom prst="rect">
            <a:avLst/>
          </a:prstGeom>
          <a:noFill/>
        </p:spPr>
        <p:txBody>
          <a:bodyPr wrap="square" rtlCol="0">
            <a:spAutoFit/>
          </a:bodyPr>
          <a:lstStyle/>
          <a:p>
            <a:pPr algn="ctr"/>
            <a:r>
              <a:rPr lang="en-GB" sz="800" dirty="0">
                <a:latin typeface="Montserrat" panose="00000500000000000000" pitchFamily="2" charset="0"/>
              </a:rPr>
              <a:t>-23%</a:t>
            </a:r>
          </a:p>
        </p:txBody>
      </p:sp>
      <p:sp>
        <p:nvSpPr>
          <p:cNvPr id="72" name="Flowchart: Terminator 71">
            <a:extLst>
              <a:ext uri="{FF2B5EF4-FFF2-40B4-BE49-F238E27FC236}">
                <a16:creationId xmlns:a16="http://schemas.microsoft.com/office/drawing/2014/main" id="{E03BFA26-EBD1-4344-BD58-08E8A7F03703}"/>
              </a:ext>
            </a:extLst>
          </p:cNvPr>
          <p:cNvSpPr/>
          <p:nvPr/>
        </p:nvSpPr>
        <p:spPr>
          <a:xfrm>
            <a:off x="4206685" y="5450965"/>
            <a:ext cx="455353" cy="150382"/>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73" name="TextBox 72">
            <a:extLst>
              <a:ext uri="{FF2B5EF4-FFF2-40B4-BE49-F238E27FC236}">
                <a16:creationId xmlns:a16="http://schemas.microsoft.com/office/drawing/2014/main" id="{E294D9CB-D902-494F-AE50-876A97A4DD00}"/>
              </a:ext>
            </a:extLst>
          </p:cNvPr>
          <p:cNvSpPr txBox="1"/>
          <p:nvPr/>
        </p:nvSpPr>
        <p:spPr>
          <a:xfrm>
            <a:off x="4185253" y="5418434"/>
            <a:ext cx="498216" cy="215444"/>
          </a:xfrm>
          <a:prstGeom prst="rect">
            <a:avLst/>
          </a:prstGeom>
          <a:noFill/>
        </p:spPr>
        <p:txBody>
          <a:bodyPr wrap="square" rtlCol="0">
            <a:spAutoFit/>
          </a:bodyPr>
          <a:lstStyle/>
          <a:p>
            <a:pPr algn="ctr"/>
            <a:r>
              <a:rPr lang="en-GB" sz="800" dirty="0">
                <a:latin typeface="Montserrat" panose="00000500000000000000" pitchFamily="2" charset="0"/>
              </a:rPr>
              <a:t>+37%</a:t>
            </a:r>
          </a:p>
        </p:txBody>
      </p:sp>
      <p:sp>
        <p:nvSpPr>
          <p:cNvPr id="75" name="Flowchart: Terminator 74">
            <a:extLst>
              <a:ext uri="{FF2B5EF4-FFF2-40B4-BE49-F238E27FC236}">
                <a16:creationId xmlns:a16="http://schemas.microsoft.com/office/drawing/2014/main" id="{5377D451-5904-4D35-89E7-5BB145EB29BA}"/>
              </a:ext>
            </a:extLst>
          </p:cNvPr>
          <p:cNvSpPr/>
          <p:nvPr/>
        </p:nvSpPr>
        <p:spPr>
          <a:xfrm>
            <a:off x="3078080" y="5737061"/>
            <a:ext cx="455353" cy="150382"/>
          </a:xfrm>
          <a:prstGeom prst="flowChartTermina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76" name="TextBox 75">
            <a:extLst>
              <a:ext uri="{FF2B5EF4-FFF2-40B4-BE49-F238E27FC236}">
                <a16:creationId xmlns:a16="http://schemas.microsoft.com/office/drawing/2014/main" id="{F5BC9082-033B-4D74-8465-E9E5AF96773B}"/>
              </a:ext>
            </a:extLst>
          </p:cNvPr>
          <p:cNvSpPr txBox="1"/>
          <p:nvPr/>
        </p:nvSpPr>
        <p:spPr>
          <a:xfrm>
            <a:off x="3056648" y="5704530"/>
            <a:ext cx="498216" cy="215444"/>
          </a:xfrm>
          <a:prstGeom prst="rect">
            <a:avLst/>
          </a:prstGeom>
          <a:noFill/>
        </p:spPr>
        <p:txBody>
          <a:bodyPr wrap="square" rtlCol="0">
            <a:spAutoFit/>
          </a:bodyPr>
          <a:lstStyle/>
          <a:p>
            <a:pPr algn="ctr"/>
            <a:r>
              <a:rPr lang="en-GB" sz="800" dirty="0">
                <a:latin typeface="Montserrat" panose="00000500000000000000" pitchFamily="2" charset="0"/>
              </a:rPr>
              <a:t>-50%</a:t>
            </a:r>
          </a:p>
        </p:txBody>
      </p:sp>
      <p:sp>
        <p:nvSpPr>
          <p:cNvPr id="81" name="Flowchart: Terminator 80">
            <a:extLst>
              <a:ext uri="{FF2B5EF4-FFF2-40B4-BE49-F238E27FC236}">
                <a16:creationId xmlns:a16="http://schemas.microsoft.com/office/drawing/2014/main" id="{EDD52CE2-485E-45A8-A9F7-60D3EB4683A5}"/>
              </a:ext>
            </a:extLst>
          </p:cNvPr>
          <p:cNvSpPr/>
          <p:nvPr/>
        </p:nvSpPr>
        <p:spPr>
          <a:xfrm>
            <a:off x="2959533" y="4481421"/>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82" name="TextBox 81">
            <a:extLst>
              <a:ext uri="{FF2B5EF4-FFF2-40B4-BE49-F238E27FC236}">
                <a16:creationId xmlns:a16="http://schemas.microsoft.com/office/drawing/2014/main" id="{B5AB0EB8-A291-4369-A054-15B92CE0D7AB}"/>
              </a:ext>
            </a:extLst>
          </p:cNvPr>
          <p:cNvSpPr txBox="1"/>
          <p:nvPr/>
        </p:nvSpPr>
        <p:spPr>
          <a:xfrm>
            <a:off x="2922860" y="4448890"/>
            <a:ext cx="541695" cy="215444"/>
          </a:xfrm>
          <a:prstGeom prst="rect">
            <a:avLst/>
          </a:prstGeom>
          <a:noFill/>
        </p:spPr>
        <p:txBody>
          <a:bodyPr wrap="square" rtlCol="0">
            <a:spAutoFit/>
          </a:bodyPr>
          <a:lstStyle/>
          <a:p>
            <a:pPr algn="ctr"/>
            <a:r>
              <a:rPr lang="en-GB" sz="800" dirty="0">
                <a:latin typeface="Montserrat" panose="00000500000000000000" pitchFamily="2" charset="0"/>
              </a:rPr>
              <a:t>-35%</a:t>
            </a:r>
          </a:p>
        </p:txBody>
      </p:sp>
      <p:sp>
        <p:nvSpPr>
          <p:cNvPr id="83" name="Flowchart: Terminator 82">
            <a:extLst>
              <a:ext uri="{FF2B5EF4-FFF2-40B4-BE49-F238E27FC236}">
                <a16:creationId xmlns:a16="http://schemas.microsoft.com/office/drawing/2014/main" id="{7B80396F-9BE8-4A8A-B41F-E96BB3A0997A}"/>
              </a:ext>
            </a:extLst>
          </p:cNvPr>
          <p:cNvSpPr/>
          <p:nvPr/>
        </p:nvSpPr>
        <p:spPr>
          <a:xfrm>
            <a:off x="2959533" y="4767516"/>
            <a:ext cx="455353" cy="150382"/>
          </a:xfrm>
          <a:prstGeom prst="flowChartTerminator">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latin typeface="Montserrat" panose="00000500000000000000" pitchFamily="2" charset="0"/>
            </a:endParaRPr>
          </a:p>
        </p:txBody>
      </p:sp>
      <p:sp>
        <p:nvSpPr>
          <p:cNvPr id="84" name="TextBox 83">
            <a:extLst>
              <a:ext uri="{FF2B5EF4-FFF2-40B4-BE49-F238E27FC236}">
                <a16:creationId xmlns:a16="http://schemas.microsoft.com/office/drawing/2014/main" id="{0940A7FB-650A-41B3-95FF-AE5D01B4CC8A}"/>
              </a:ext>
            </a:extLst>
          </p:cNvPr>
          <p:cNvSpPr txBox="1"/>
          <p:nvPr/>
        </p:nvSpPr>
        <p:spPr>
          <a:xfrm>
            <a:off x="2920022" y="4734985"/>
            <a:ext cx="541695" cy="215444"/>
          </a:xfrm>
          <a:prstGeom prst="rect">
            <a:avLst/>
          </a:prstGeom>
          <a:noFill/>
        </p:spPr>
        <p:txBody>
          <a:bodyPr wrap="square" rtlCol="0">
            <a:spAutoFit/>
          </a:bodyPr>
          <a:lstStyle/>
          <a:p>
            <a:pPr algn="ctr"/>
            <a:r>
              <a:rPr lang="en-GB" sz="800" dirty="0">
                <a:latin typeface="Montserrat" panose="00000500000000000000" pitchFamily="2" charset="0"/>
              </a:rPr>
              <a:t>-40%</a:t>
            </a:r>
          </a:p>
        </p:txBody>
      </p:sp>
      <p:sp>
        <p:nvSpPr>
          <p:cNvPr id="85" name="TextBox 84">
            <a:extLst>
              <a:ext uri="{FF2B5EF4-FFF2-40B4-BE49-F238E27FC236}">
                <a16:creationId xmlns:a16="http://schemas.microsoft.com/office/drawing/2014/main" id="{F5363904-D9D2-481A-8BCE-794D6B97792E}"/>
              </a:ext>
            </a:extLst>
          </p:cNvPr>
          <p:cNvSpPr txBox="1"/>
          <p:nvPr/>
        </p:nvSpPr>
        <p:spPr>
          <a:xfrm>
            <a:off x="428316" y="1371797"/>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PROFESSIONS</a:t>
            </a:r>
          </a:p>
        </p:txBody>
      </p:sp>
      <p:sp>
        <p:nvSpPr>
          <p:cNvPr id="86" name="TextBox 85">
            <a:extLst>
              <a:ext uri="{FF2B5EF4-FFF2-40B4-BE49-F238E27FC236}">
                <a16:creationId xmlns:a16="http://schemas.microsoft.com/office/drawing/2014/main" id="{8935FF87-43B8-4EFB-BBCB-B2440A143143}"/>
              </a:ext>
            </a:extLst>
          </p:cNvPr>
          <p:cNvSpPr txBox="1"/>
          <p:nvPr/>
        </p:nvSpPr>
        <p:spPr>
          <a:xfrm>
            <a:off x="428316" y="3278225"/>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TOP INTERESTS</a:t>
            </a:r>
          </a:p>
        </p:txBody>
      </p:sp>
      <p:sp>
        <p:nvSpPr>
          <p:cNvPr id="87" name="TextBox 86">
            <a:extLst>
              <a:ext uri="{FF2B5EF4-FFF2-40B4-BE49-F238E27FC236}">
                <a16:creationId xmlns:a16="http://schemas.microsoft.com/office/drawing/2014/main" id="{A291262A-B6A3-41B4-94EF-236A7AA657B3}"/>
              </a:ext>
            </a:extLst>
          </p:cNvPr>
          <p:cNvSpPr txBox="1"/>
          <p:nvPr/>
        </p:nvSpPr>
        <p:spPr>
          <a:xfrm>
            <a:off x="428316" y="5079886"/>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GENDER SPLIT</a:t>
            </a:r>
          </a:p>
        </p:txBody>
      </p:sp>
    </p:spTree>
    <p:extLst>
      <p:ext uri="{BB962C8B-B14F-4D97-AF65-F5344CB8AC3E}">
        <p14:creationId xmlns:p14="http://schemas.microsoft.com/office/powerpoint/2010/main" val="23133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C1882-8873-4647-AE7C-9B828D3E66A6}"/>
              </a:ext>
            </a:extLst>
          </p:cNvPr>
          <p:cNvSpPr/>
          <p:nvPr/>
        </p:nvSpPr>
        <p:spPr>
          <a:xfrm>
            <a:off x="0" y="6217920"/>
            <a:ext cx="12192000" cy="640080"/>
          </a:xfrm>
          <a:prstGeom prst="rect">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1-LOGO - Racecar Engineering">
            <a:extLst>
              <a:ext uri="{FF2B5EF4-FFF2-40B4-BE49-F238E27FC236}">
                <a16:creationId xmlns:a16="http://schemas.microsoft.com/office/drawing/2014/main" id="{658B66BA-E885-4470-A9AE-569BE3682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68"/>
          <a:stretch/>
        </p:blipFill>
        <p:spPr bwMode="auto">
          <a:xfrm>
            <a:off x="173355" y="6310761"/>
            <a:ext cx="872490" cy="4543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321D85-34F1-4E79-BA77-1B8363C2552B}"/>
              </a:ext>
            </a:extLst>
          </p:cNvPr>
          <p:cNvSpPr txBox="1"/>
          <p:nvPr/>
        </p:nvSpPr>
        <p:spPr>
          <a:xfrm>
            <a:off x="407296" y="462754"/>
            <a:ext cx="7454434" cy="523220"/>
          </a:xfrm>
          <a:prstGeom prst="rect">
            <a:avLst/>
          </a:prstGeom>
          <a:noFill/>
        </p:spPr>
        <p:txBody>
          <a:bodyPr wrap="square">
            <a:spAutoFit/>
          </a:bodyPr>
          <a:lstStyle/>
          <a:p>
            <a:pPr algn="l"/>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Teams &amp; Partners | </a:t>
            </a:r>
            <a:r>
              <a:rPr lang="en-GB" sz="2800" b="1" i="0" dirty="0" err="1">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Zandvoort</a:t>
            </a:r>
            <a:r>
              <a:rPr lang="en-GB" sz="2800" b="1" i="0" dirty="0">
                <a:solidFill>
                  <a:schemeClr val="bg1"/>
                </a:solidFill>
                <a:effectLst/>
                <a:latin typeface="Montserrat Black" panose="00000A00000000000000" pitchFamily="2" charset="0"/>
                <a:ea typeface="Segoe UI Black" panose="020B0A02040204020203" pitchFamily="34" charset="0"/>
                <a:cs typeface="Aharoni" panose="02010803020104030203" pitchFamily="2" charset="-79"/>
              </a:rPr>
              <a:t> GP</a:t>
            </a:r>
          </a:p>
        </p:txBody>
      </p:sp>
      <p:grpSp>
        <p:nvGrpSpPr>
          <p:cNvPr id="28" name="Group 27">
            <a:extLst>
              <a:ext uri="{FF2B5EF4-FFF2-40B4-BE49-F238E27FC236}">
                <a16:creationId xmlns:a16="http://schemas.microsoft.com/office/drawing/2014/main" id="{7ADE9FFB-E29F-4E15-BDCD-507A75CBD817}"/>
              </a:ext>
            </a:extLst>
          </p:cNvPr>
          <p:cNvGrpSpPr/>
          <p:nvPr/>
        </p:nvGrpSpPr>
        <p:grpSpPr>
          <a:xfrm>
            <a:off x="517358" y="279497"/>
            <a:ext cx="11122196" cy="757302"/>
            <a:chOff x="517358" y="194331"/>
            <a:chExt cx="11122196" cy="757302"/>
          </a:xfrm>
        </p:grpSpPr>
        <p:sp>
          <p:nvSpPr>
            <p:cNvPr id="22" name="Arc 21">
              <a:extLst>
                <a:ext uri="{FF2B5EF4-FFF2-40B4-BE49-F238E27FC236}">
                  <a16:creationId xmlns:a16="http://schemas.microsoft.com/office/drawing/2014/main" id="{0272BF0D-4033-4AA4-A681-77F0574FE883}"/>
                </a:ext>
              </a:extLst>
            </p:cNvPr>
            <p:cNvSpPr/>
            <p:nvPr/>
          </p:nvSpPr>
          <p:spPr>
            <a:xfrm>
              <a:off x="11313159" y="194331"/>
              <a:ext cx="326391" cy="343332"/>
            </a:xfrm>
            <a:prstGeom prst="arc">
              <a:avLst>
                <a:gd name="adj1" fmla="val 16231048"/>
                <a:gd name="adj2" fmla="val 18146"/>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2D54DFF5-E999-45D3-862E-BBCCDA83C47F}"/>
                </a:ext>
              </a:extLst>
            </p:cNvPr>
            <p:cNvCxnSpPr>
              <a:cxnSpLocks/>
              <a:stCxn id="22" idx="0"/>
            </p:cNvCxnSpPr>
            <p:nvPr/>
          </p:nvCxnSpPr>
          <p:spPr>
            <a:xfrm flipH="1">
              <a:off x="517358" y="194339"/>
              <a:ext cx="10960547" cy="0"/>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85B81F82-D08E-4F05-8D59-BF2B52FE11ED}"/>
                </a:ext>
              </a:extLst>
            </p:cNvPr>
            <p:cNvCxnSpPr>
              <a:cxnSpLocks/>
            </p:cNvCxnSpPr>
            <p:nvPr/>
          </p:nvCxnSpPr>
          <p:spPr>
            <a:xfrm flipH="1" flipV="1">
              <a:off x="11639550" y="356127"/>
              <a:ext cx="4" cy="595506"/>
            </a:xfrm>
            <a:prstGeom prst="lin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aphicFrame>
        <p:nvGraphicFramePr>
          <p:cNvPr id="4" name="Chart 3">
            <a:extLst>
              <a:ext uri="{FF2B5EF4-FFF2-40B4-BE49-F238E27FC236}">
                <a16:creationId xmlns:a16="http://schemas.microsoft.com/office/drawing/2014/main" id="{52473F3C-6DE9-424B-A3A3-D4AD397BBFA6}"/>
              </a:ext>
            </a:extLst>
          </p:cNvPr>
          <p:cNvGraphicFramePr/>
          <p:nvPr>
            <p:extLst>
              <p:ext uri="{D42A27DB-BD31-4B8C-83A1-F6EECF244321}">
                <p14:modId xmlns:p14="http://schemas.microsoft.com/office/powerpoint/2010/main" val="1604891007"/>
              </p:ext>
            </p:extLst>
          </p:nvPr>
        </p:nvGraphicFramePr>
        <p:xfrm>
          <a:off x="6522796" y="1566017"/>
          <a:ext cx="5374914" cy="423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F3B6F5A-DFE0-4267-9E74-2B74D0C96C2C}"/>
              </a:ext>
            </a:extLst>
          </p:cNvPr>
          <p:cNvSpPr txBox="1"/>
          <p:nvPr/>
        </p:nvSpPr>
        <p:spPr>
          <a:xfrm>
            <a:off x="6153464" y="1566017"/>
            <a:ext cx="369332" cy="1408411"/>
          </a:xfrm>
          <a:prstGeom prst="rect">
            <a:avLst/>
          </a:prstGeom>
          <a:noFill/>
        </p:spPr>
        <p:txBody>
          <a:bodyPr vert="vert" wrap="square" rtlCol="0">
            <a:spAutoFit/>
          </a:bodyPr>
          <a:lstStyle/>
          <a:p>
            <a:r>
              <a:rPr lang="en-GB" sz="1200" dirty="0">
                <a:solidFill>
                  <a:schemeClr val="bg1"/>
                </a:solidFill>
                <a:latin typeface="Montserrat" panose="00000500000000000000" pitchFamily="2" charset="0"/>
              </a:rPr>
              <a:t>Social Mentions</a:t>
            </a:r>
          </a:p>
        </p:txBody>
      </p:sp>
      <p:sp>
        <p:nvSpPr>
          <p:cNvPr id="13" name="TextBox 12">
            <a:extLst>
              <a:ext uri="{FF2B5EF4-FFF2-40B4-BE49-F238E27FC236}">
                <a16:creationId xmlns:a16="http://schemas.microsoft.com/office/drawing/2014/main" id="{15B7124C-E831-4700-B0EF-EC6C9096C610}"/>
              </a:ext>
            </a:extLst>
          </p:cNvPr>
          <p:cNvSpPr txBox="1"/>
          <p:nvPr/>
        </p:nvSpPr>
        <p:spPr>
          <a:xfrm>
            <a:off x="10068911" y="5803951"/>
            <a:ext cx="1828800" cy="276999"/>
          </a:xfrm>
          <a:prstGeom prst="rect">
            <a:avLst/>
          </a:prstGeom>
          <a:noFill/>
        </p:spPr>
        <p:txBody>
          <a:bodyPr vert="horz" wrap="square" rtlCol="0">
            <a:spAutoFit/>
          </a:bodyPr>
          <a:lstStyle/>
          <a:p>
            <a:r>
              <a:rPr lang="en-GB" sz="1200" dirty="0">
                <a:solidFill>
                  <a:schemeClr val="bg1"/>
                </a:solidFill>
                <a:latin typeface="Montserrat" panose="00000500000000000000" pitchFamily="2" charset="0"/>
              </a:rPr>
              <a:t>Traditional Mentions</a:t>
            </a:r>
          </a:p>
        </p:txBody>
      </p:sp>
      <p:sp>
        <p:nvSpPr>
          <p:cNvPr id="17" name="TextBox 16">
            <a:extLst>
              <a:ext uri="{FF2B5EF4-FFF2-40B4-BE49-F238E27FC236}">
                <a16:creationId xmlns:a16="http://schemas.microsoft.com/office/drawing/2014/main" id="{A81D1EFD-9BC4-4A72-99B7-AC56BA81F070}"/>
              </a:ext>
            </a:extLst>
          </p:cNvPr>
          <p:cNvSpPr txBox="1"/>
          <p:nvPr/>
        </p:nvSpPr>
        <p:spPr>
          <a:xfrm>
            <a:off x="6153464" y="1099261"/>
            <a:ext cx="3417256"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MOST VISIBLE TEAMS (TRADITIONAL &amp; SOCIAL)</a:t>
            </a:r>
          </a:p>
        </p:txBody>
      </p:sp>
      <p:graphicFrame>
        <p:nvGraphicFramePr>
          <p:cNvPr id="15" name="Chart 14">
            <a:extLst>
              <a:ext uri="{FF2B5EF4-FFF2-40B4-BE49-F238E27FC236}">
                <a16:creationId xmlns:a16="http://schemas.microsoft.com/office/drawing/2014/main" id="{BFEB1F5D-A7CB-4866-A98A-3D1B62E3ADC8}"/>
              </a:ext>
            </a:extLst>
          </p:cNvPr>
          <p:cNvGraphicFramePr/>
          <p:nvPr>
            <p:extLst>
              <p:ext uri="{D42A27DB-BD31-4B8C-83A1-F6EECF244321}">
                <p14:modId xmlns:p14="http://schemas.microsoft.com/office/powerpoint/2010/main" val="4185395531"/>
              </p:ext>
            </p:extLst>
          </p:nvPr>
        </p:nvGraphicFramePr>
        <p:xfrm>
          <a:off x="518775" y="3774894"/>
          <a:ext cx="2704267" cy="2227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9B58D537-C74C-44F0-9827-CFDBCBAC0CE6}"/>
              </a:ext>
            </a:extLst>
          </p:cNvPr>
          <p:cNvGraphicFramePr/>
          <p:nvPr>
            <p:extLst>
              <p:ext uri="{D42A27DB-BD31-4B8C-83A1-F6EECF244321}">
                <p14:modId xmlns:p14="http://schemas.microsoft.com/office/powerpoint/2010/main" val="597775729"/>
              </p:ext>
            </p:extLst>
          </p:nvPr>
        </p:nvGraphicFramePr>
        <p:xfrm>
          <a:off x="3391733" y="3774894"/>
          <a:ext cx="2704267" cy="222797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FE80730-FDAB-4968-8154-21D9F665C80B}"/>
              </a:ext>
            </a:extLst>
          </p:cNvPr>
          <p:cNvSpPr txBox="1"/>
          <p:nvPr/>
        </p:nvSpPr>
        <p:spPr>
          <a:xfrm>
            <a:off x="444818"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TRADITIONAL MEDIA PARTNER EXPOSURE</a:t>
            </a:r>
          </a:p>
        </p:txBody>
      </p:sp>
      <p:sp>
        <p:nvSpPr>
          <p:cNvPr id="19" name="TextBox 18">
            <a:extLst>
              <a:ext uri="{FF2B5EF4-FFF2-40B4-BE49-F238E27FC236}">
                <a16:creationId xmlns:a16="http://schemas.microsoft.com/office/drawing/2014/main" id="{90EF21E7-E2D5-4A78-8919-356BBB747AA5}"/>
              </a:ext>
            </a:extLst>
          </p:cNvPr>
          <p:cNvSpPr txBox="1"/>
          <p:nvPr/>
        </p:nvSpPr>
        <p:spPr>
          <a:xfrm>
            <a:off x="3682471" y="3461241"/>
            <a:ext cx="3509962" cy="246221"/>
          </a:xfrm>
          <a:prstGeom prst="rect">
            <a:avLst/>
          </a:prstGeom>
          <a:noFill/>
        </p:spPr>
        <p:txBody>
          <a:bodyPr wrap="square" rtlCol="0">
            <a:spAutoFit/>
          </a:bodyPr>
          <a:lstStyle/>
          <a:p>
            <a:r>
              <a:rPr lang="en-GB" sz="1000" b="1" dirty="0">
                <a:solidFill>
                  <a:schemeClr val="bg1"/>
                </a:solidFill>
                <a:latin typeface="Montserrat" panose="00000500000000000000" pitchFamily="2" charset="0"/>
              </a:rPr>
              <a:t>SOCIAL MEDIA PARTNER EXPOSURE</a:t>
            </a:r>
          </a:p>
        </p:txBody>
      </p:sp>
      <p:sp>
        <p:nvSpPr>
          <p:cNvPr id="20" name="TextBox 19">
            <a:extLst>
              <a:ext uri="{FF2B5EF4-FFF2-40B4-BE49-F238E27FC236}">
                <a16:creationId xmlns:a16="http://schemas.microsoft.com/office/drawing/2014/main" id="{A46B7D28-62B9-4EBD-961F-FB983185BEF3}"/>
              </a:ext>
            </a:extLst>
          </p:cNvPr>
          <p:cNvSpPr txBox="1"/>
          <p:nvPr/>
        </p:nvSpPr>
        <p:spPr>
          <a:xfrm>
            <a:off x="433296" y="1099261"/>
            <a:ext cx="5667756" cy="1938992"/>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Mercedes, Ferrari and Red Bull are clearly the most visible teams at </a:t>
            </a:r>
            <a:r>
              <a:rPr lang="en-GB" sz="1000" dirty="0" err="1">
                <a:solidFill>
                  <a:schemeClr val="bg1"/>
                </a:solidFill>
                <a:latin typeface="Montserrat" panose="00000500000000000000" pitchFamily="2" charset="0"/>
              </a:rPr>
              <a:t>Zandvoort</a:t>
            </a:r>
            <a:r>
              <a:rPr lang="en-GB" sz="1000" dirty="0">
                <a:solidFill>
                  <a:schemeClr val="bg1"/>
                </a:solidFill>
                <a:latin typeface="Montserrat" panose="00000500000000000000" pitchFamily="2" charset="0"/>
              </a:rPr>
              <a:t>, with Mercedes receiving the most mentions from traditional media and Ferrari receiving the most social media discussion.</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Team discussion on social media (particularly for Red Bull) is significantly lower than driver discussion, as social users focus on individual drivers over teams. This trend is less prevalent in traditional media.</a:t>
            </a:r>
          </a:p>
          <a:p>
            <a:pPr marL="285750" indent="-285750">
              <a:spcAft>
                <a:spcPts val="1800"/>
              </a:spcAft>
              <a:buFont typeface="Arial" panose="020B0604020202020204" pitchFamily="34" charset="0"/>
              <a:buChar char="•"/>
            </a:pPr>
            <a:r>
              <a:rPr lang="en-GB" sz="1000" dirty="0">
                <a:solidFill>
                  <a:schemeClr val="bg1"/>
                </a:solidFill>
                <a:latin typeface="Montserrat" panose="00000500000000000000" pitchFamily="2" charset="0"/>
              </a:rPr>
              <a:t>Heineken leads in terms of overall partner exposure, with Pirelli leading in traditional coverage. Heineken’s dominance stems from discussion around Red Bull’s post-race afterparty with </a:t>
            </a:r>
            <a:r>
              <a:rPr lang="en-GB" sz="1000" dirty="0" err="1">
                <a:solidFill>
                  <a:schemeClr val="bg1"/>
                </a:solidFill>
                <a:latin typeface="Montserrat" panose="00000500000000000000" pitchFamily="2" charset="0"/>
              </a:rPr>
              <a:t>Tiesto</a:t>
            </a:r>
            <a:r>
              <a:rPr lang="en-GB" sz="1000" dirty="0">
                <a:solidFill>
                  <a:schemeClr val="bg1"/>
                </a:solidFill>
                <a:latin typeface="Montserrat" panose="00000500000000000000" pitchFamily="2" charset="0"/>
              </a:rPr>
              <a:t>, which the brand was tagged in extensively.</a:t>
            </a:r>
          </a:p>
        </p:txBody>
      </p:sp>
      <p:sp>
        <p:nvSpPr>
          <p:cNvPr id="21" name="Rectangle 20">
            <a:extLst>
              <a:ext uri="{FF2B5EF4-FFF2-40B4-BE49-F238E27FC236}">
                <a16:creationId xmlns:a16="http://schemas.microsoft.com/office/drawing/2014/main" id="{C87B3621-1CDE-4882-BA6E-C4268F90AB90}"/>
              </a:ext>
            </a:extLst>
          </p:cNvPr>
          <p:cNvSpPr/>
          <p:nvPr/>
        </p:nvSpPr>
        <p:spPr>
          <a:xfrm>
            <a:off x="11006666" y="6217920"/>
            <a:ext cx="1058333" cy="64008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CC568103-7DA6-46A8-8053-3E044B8454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4570" y="6375799"/>
            <a:ext cx="818034" cy="324322"/>
          </a:xfrm>
          <a:prstGeom prst="rect">
            <a:avLst/>
          </a:prstGeom>
        </p:spPr>
      </p:pic>
      <p:graphicFrame>
        <p:nvGraphicFramePr>
          <p:cNvPr id="25" name="Table 18">
            <a:extLst>
              <a:ext uri="{FF2B5EF4-FFF2-40B4-BE49-F238E27FC236}">
                <a16:creationId xmlns:a16="http://schemas.microsoft.com/office/drawing/2014/main" id="{B7F99A60-8540-45F6-A953-3D7ECB9085D3}"/>
              </a:ext>
            </a:extLst>
          </p:cNvPr>
          <p:cNvGraphicFramePr>
            <a:graphicFrameLocks noGrp="1"/>
          </p:cNvGraphicFramePr>
          <p:nvPr>
            <p:extLst>
              <p:ext uri="{D42A27DB-BD31-4B8C-83A1-F6EECF244321}">
                <p14:modId xmlns:p14="http://schemas.microsoft.com/office/powerpoint/2010/main" val="1144315729"/>
              </p:ext>
            </p:extLst>
          </p:nvPr>
        </p:nvGraphicFramePr>
        <p:xfrm>
          <a:off x="1376413" y="6284763"/>
          <a:ext cx="8133348" cy="467894"/>
        </p:xfrm>
        <a:graphic>
          <a:graphicData uri="http://schemas.openxmlformats.org/drawingml/2006/table">
            <a:tbl>
              <a:tblPr firstRow="1" bandRow="1">
                <a:tableStyleId>{5C22544A-7EE6-4342-B048-85BDC9FD1C3A}</a:tableStyleId>
              </a:tblPr>
              <a:tblGrid>
                <a:gridCol w="4687503">
                  <a:extLst>
                    <a:ext uri="{9D8B030D-6E8A-4147-A177-3AD203B41FA5}">
                      <a16:colId xmlns:a16="http://schemas.microsoft.com/office/drawing/2014/main" val="3035292423"/>
                    </a:ext>
                  </a:extLst>
                </a:gridCol>
                <a:gridCol w="3445845">
                  <a:extLst>
                    <a:ext uri="{9D8B030D-6E8A-4147-A177-3AD203B41FA5}">
                      <a16:colId xmlns:a16="http://schemas.microsoft.com/office/drawing/2014/main" val="1352399680"/>
                    </a:ext>
                  </a:extLst>
                </a:gridCol>
              </a:tblGrid>
              <a:tr h="178201">
                <a:tc>
                  <a:txBody>
                    <a:bodyPr/>
                    <a:lstStyle/>
                    <a:p>
                      <a:r>
                        <a:rPr lang="en-GB" sz="600" b="1" dirty="0">
                          <a:solidFill>
                            <a:schemeClr val="bg1"/>
                          </a:solidFill>
                          <a:latin typeface="Montserrat" panose="00000500000000000000" pitchFamily="2" charset="0"/>
                        </a:rPr>
                        <a:t>Timeframe: </a:t>
                      </a:r>
                      <a:r>
                        <a:rPr lang="en-GB" sz="600" b="0" dirty="0">
                          <a:solidFill>
                            <a:schemeClr val="bg1"/>
                          </a:solidFill>
                          <a:latin typeface="Montserrat" panose="00000500000000000000" pitchFamily="2" charset="0"/>
                        </a:rPr>
                        <a:t>05/09/2021 (Race Day Only)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Sentiment &amp; Emotional Response </a:t>
                      </a:r>
                      <a:r>
                        <a:rPr lang="en-GB" sz="600" b="0" dirty="0">
                          <a:solidFill>
                            <a:schemeClr val="bg1"/>
                          </a:solidFill>
                          <a:latin typeface="Montserrat" panose="00000500000000000000" pitchFamily="2" charset="0"/>
                        </a:rPr>
                        <a:t>powered by automated analysis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769478"/>
                  </a:ext>
                </a:extLst>
              </a:tr>
              <a:tr h="285014">
                <a:tc>
                  <a:txBody>
                    <a:bodyPr/>
                    <a:lstStyle/>
                    <a:p>
                      <a:r>
                        <a:rPr lang="en-GB" sz="600" b="1" dirty="0">
                          <a:solidFill>
                            <a:schemeClr val="bg1"/>
                          </a:solidFill>
                          <a:latin typeface="Montserrat" panose="00000500000000000000" pitchFamily="2" charset="0"/>
                        </a:rPr>
                        <a:t>Scope: </a:t>
                      </a:r>
                      <a:r>
                        <a:rPr lang="en-GB" sz="600" b="0" dirty="0">
                          <a:solidFill>
                            <a:schemeClr val="bg1"/>
                          </a:solidFill>
                          <a:latin typeface="Montserrat" panose="00000500000000000000" pitchFamily="2" charset="0"/>
                        </a:rPr>
                        <a:t>Social Media (Twitter, Reddit, Forums, Tumblr) powered by </a:t>
                      </a:r>
                      <a:r>
                        <a:rPr lang="en-GB" sz="600" b="0" dirty="0" err="1">
                          <a:solidFill>
                            <a:schemeClr val="bg1"/>
                          </a:solidFill>
                          <a:latin typeface="Montserrat" panose="00000500000000000000" pitchFamily="2" charset="0"/>
                        </a:rPr>
                        <a:t>Brandwatch</a:t>
                      </a:r>
                      <a:r>
                        <a:rPr lang="en-GB" sz="600" b="0" dirty="0">
                          <a:solidFill>
                            <a:schemeClr val="bg1"/>
                          </a:solidFill>
                          <a:latin typeface="Montserrat" panose="00000500000000000000" pitchFamily="2" charset="0"/>
                        </a:rPr>
                        <a:t>. </a:t>
                      </a:r>
                    </a:p>
                    <a:p>
                      <a:r>
                        <a:rPr lang="en-GB" sz="600" b="0" dirty="0">
                          <a:solidFill>
                            <a:schemeClr val="bg1"/>
                          </a:solidFill>
                          <a:latin typeface="Montserrat" panose="00000500000000000000" pitchFamily="2" charset="0"/>
                        </a:rPr>
                        <a:t>Traditional (Earned) Media (Online, Blogs, TV) powered by Cision Comms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600" b="1" dirty="0">
                          <a:solidFill>
                            <a:schemeClr val="bg1"/>
                          </a:solidFill>
                          <a:latin typeface="Montserrat" panose="00000500000000000000" pitchFamily="2" charset="0"/>
                        </a:rPr>
                        <a:t>“Superfan” Audience: </a:t>
                      </a:r>
                      <a:r>
                        <a:rPr lang="en-GB" sz="600" b="0" dirty="0">
                          <a:solidFill>
                            <a:schemeClr val="bg1"/>
                          </a:solidFill>
                          <a:latin typeface="Montserrat" panose="00000500000000000000" pitchFamily="2" charset="0"/>
                        </a:rPr>
                        <a:t>Users with teams/drivers specifically mentioned in their profile bios – excludes organisations and journalists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993996"/>
                  </a:ext>
                </a:extLst>
              </a:tr>
            </a:tbl>
          </a:graphicData>
        </a:graphic>
      </p:graphicFrame>
      <p:cxnSp>
        <p:nvCxnSpPr>
          <p:cNvPr id="26" name="Straight Connector 25">
            <a:extLst>
              <a:ext uri="{FF2B5EF4-FFF2-40B4-BE49-F238E27FC236}">
                <a16:creationId xmlns:a16="http://schemas.microsoft.com/office/drawing/2014/main" id="{6E4AB325-A01E-4619-A848-2E10CC7685C3}"/>
              </a:ext>
            </a:extLst>
          </p:cNvPr>
          <p:cNvCxnSpPr>
            <a:cxnSpLocks/>
          </p:cNvCxnSpPr>
          <p:nvPr/>
        </p:nvCxnSpPr>
        <p:spPr>
          <a:xfrm flipV="1">
            <a:off x="6934200" y="1736725"/>
            <a:ext cx="4741863" cy="373062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6324237-6E2C-4CEA-A7FD-35496F9BD04A}"/>
              </a:ext>
            </a:extLst>
          </p:cNvPr>
          <p:cNvSpPr txBox="1"/>
          <p:nvPr/>
        </p:nvSpPr>
        <p:spPr>
          <a:xfrm>
            <a:off x="7924310" y="2878986"/>
            <a:ext cx="1017067"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Social Media Skew</a:t>
            </a:r>
          </a:p>
        </p:txBody>
      </p:sp>
      <p:sp>
        <p:nvSpPr>
          <p:cNvPr id="30" name="TextBox 29">
            <a:extLst>
              <a:ext uri="{FF2B5EF4-FFF2-40B4-BE49-F238E27FC236}">
                <a16:creationId xmlns:a16="http://schemas.microsoft.com/office/drawing/2014/main" id="{51F671B7-AB04-4C80-A657-EFF005BC79C0}"/>
              </a:ext>
            </a:extLst>
          </p:cNvPr>
          <p:cNvSpPr txBox="1"/>
          <p:nvPr/>
        </p:nvSpPr>
        <p:spPr>
          <a:xfrm>
            <a:off x="9414598" y="3894414"/>
            <a:ext cx="1091933" cy="400110"/>
          </a:xfrm>
          <a:prstGeom prst="rect">
            <a:avLst/>
          </a:prstGeom>
          <a:noFill/>
        </p:spPr>
        <p:txBody>
          <a:bodyPr wrap="square" rtlCol="0">
            <a:spAutoFit/>
          </a:bodyPr>
          <a:lstStyle/>
          <a:p>
            <a:pPr algn="ctr"/>
            <a:r>
              <a:rPr lang="en-GB" sz="1000" dirty="0">
                <a:solidFill>
                  <a:schemeClr val="bg1"/>
                </a:solidFill>
                <a:latin typeface="Montserrat" panose="00000500000000000000" pitchFamily="2" charset="0"/>
              </a:rPr>
              <a:t>Traditional Media Skew</a:t>
            </a:r>
          </a:p>
        </p:txBody>
      </p:sp>
      <p:sp>
        <p:nvSpPr>
          <p:cNvPr id="31" name="Arrow: Down 30">
            <a:extLst>
              <a:ext uri="{FF2B5EF4-FFF2-40B4-BE49-F238E27FC236}">
                <a16:creationId xmlns:a16="http://schemas.microsoft.com/office/drawing/2014/main" id="{4A35DE9E-1935-4180-89E9-95E78047077C}"/>
              </a:ext>
            </a:extLst>
          </p:cNvPr>
          <p:cNvSpPr/>
          <p:nvPr/>
        </p:nvSpPr>
        <p:spPr>
          <a:xfrm rot="8491934">
            <a:off x="8828707" y="3223909"/>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5D76D4DA-FD6A-413A-8AD6-8628E03C5625}"/>
              </a:ext>
            </a:extLst>
          </p:cNvPr>
          <p:cNvSpPr/>
          <p:nvPr/>
        </p:nvSpPr>
        <p:spPr>
          <a:xfrm rot="19329268">
            <a:off x="9594039" y="3430341"/>
            <a:ext cx="370922" cy="426940"/>
          </a:xfrm>
          <a:prstGeom prst="downArrow">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638389"/>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06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2376</TotalTime>
  <Words>1833</Words>
  <Application>Microsoft Macintosh PowerPoint</Application>
  <PresentationFormat>Breedbeeld</PresentationFormat>
  <Paragraphs>224</Paragraphs>
  <Slides>10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Calibri</vt:lpstr>
      <vt:lpstr>Calibri Light</vt:lpstr>
      <vt:lpstr>Montserrat</vt:lpstr>
      <vt:lpstr>Montserrat Black</vt:lpstr>
      <vt:lpstr>Montserrat ExtraBold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Nash</dc:creator>
  <cp:lastModifiedBy>Muya, G.T.</cp:lastModifiedBy>
  <cp:revision>19</cp:revision>
  <dcterms:created xsi:type="dcterms:W3CDTF">2021-08-03T13:41:02Z</dcterms:created>
  <dcterms:modified xsi:type="dcterms:W3CDTF">2021-09-10T16:34:18Z</dcterms:modified>
</cp:coreProperties>
</file>